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18288000" cy="10287000"/>
  <p:notesSz cx="6858000" cy="9144000"/>
  <p:embeddedFontLst>
    <p:embeddedFont>
      <p:font typeface="Calibri (MS)" charset="1" panose="020F0502020204030204"/>
      <p:regular r:id="rId22"/>
    </p:embeddedFont>
    <p:embeddedFont>
      <p:font typeface="Calibri (MS) Bold" charset="1" panose="020F0702030404030204"/>
      <p:regular r:id="rId23"/>
    </p:embeddedFont>
    <p:embeddedFont>
      <p:font typeface="Press Start 2P" charset="1" panose="00000500000000000000"/>
      <p:regular r:id="rId25"/>
    </p:embeddedFont>
    <p:embeddedFont>
      <p:font typeface="Calibri (MS) Italics" charset="1" panose="020F05020202040A0204"/>
      <p:regular r:id="rId26"/>
    </p:embeddedFont>
    <p:embeddedFont>
      <p:font typeface="Arial Bold" charset="1" panose="020B0802020202020204"/>
      <p:regular r:id="rId30"/>
    </p:embeddedFont>
    <p:embeddedFont>
      <p:font typeface="Arial" charset="1" panose="020B0502020202020204"/>
      <p:regular r:id="rId31"/>
    </p:embeddedFont>
    <p:embeddedFont>
      <p:font typeface="Arial Italics" charset="1" panose="020B0502020202090204"/>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notesMasters/notesMaster1.xml" Type="http://schemas.openxmlformats.org/officeDocument/2006/relationships/notesMaster"/><Relationship Id="rId2" Target="presProps.xml" Type="http://schemas.openxmlformats.org/officeDocument/2006/relationships/presProps"/><Relationship Id="rId20" Target="theme/theme2.xml" Type="http://schemas.openxmlformats.org/officeDocument/2006/relationships/theme"/><Relationship Id="rId21" Target="notesSlides/notesSlide1.xml" Type="http://schemas.openxmlformats.org/officeDocument/2006/relationships/notesSlide"/><Relationship Id="rId22" Target="fonts/font22.fntdata" Type="http://schemas.openxmlformats.org/officeDocument/2006/relationships/font"/><Relationship Id="rId23" Target="fonts/font23.fntdata" Type="http://schemas.openxmlformats.org/officeDocument/2006/relationships/font"/><Relationship Id="rId24" Target="notesSlides/notesSlide2.xml" Type="http://schemas.openxmlformats.org/officeDocument/2006/relationships/notesSlide"/><Relationship Id="rId25" Target="fonts/font25.fntdata" Type="http://schemas.openxmlformats.org/officeDocument/2006/relationships/font"/><Relationship Id="rId26" Target="fonts/font26.fntdata" Type="http://schemas.openxmlformats.org/officeDocument/2006/relationships/font"/><Relationship Id="rId27" Target="notesSlides/notesSlide3.xml" Type="http://schemas.openxmlformats.org/officeDocument/2006/relationships/notesSlide"/><Relationship Id="rId28" Target="notesSlides/notesSlide4.xml" Type="http://schemas.openxmlformats.org/officeDocument/2006/relationships/notesSlide"/><Relationship Id="rId29" Target="notesSlides/notesSlide5.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fonts/font31.fntdata" Type="http://schemas.openxmlformats.org/officeDocument/2006/relationships/font"/><Relationship Id="rId32" Target="notesSlides/notesSlide6.xml" Type="http://schemas.openxmlformats.org/officeDocument/2006/relationships/notesSlide"/><Relationship Id="rId33" Target="notesSlides/notesSlide7.xml" Type="http://schemas.openxmlformats.org/officeDocument/2006/relationships/notesSlide"/><Relationship Id="rId34" Target="fonts/font34.fntdata" Type="http://schemas.openxmlformats.org/officeDocument/2006/relationships/font"/><Relationship Id="rId35" Target="notesSlides/notesSlide8.xml" Type="http://schemas.openxmlformats.org/officeDocument/2006/relationships/notesSlide"/><Relationship Id="rId36" Target="notesSlides/notesSlide9.xml" Type="http://schemas.openxmlformats.org/officeDocument/2006/relationships/notesSlide"/><Relationship Id="rId37" Target="notesSlides/notesSlide10.xml" Type="http://schemas.openxmlformats.org/officeDocument/2006/relationships/notesSlide"/><Relationship Id="rId38" Target="notesSlides/notesSlide11.xml" Type="http://schemas.openxmlformats.org/officeDocument/2006/relationships/notesSlide"/><Relationship Id="rId39" Target="notesSlides/notesSlide12.xml" Type="http://schemas.openxmlformats.org/officeDocument/2006/relationships/notesSlide"/><Relationship Id="rId4" Target="theme/theme1.xml" Type="http://schemas.openxmlformats.org/officeDocument/2006/relationships/theme"/><Relationship Id="rId40" Target="notesSlides/notesSlide13.xml" Type="http://schemas.openxmlformats.org/officeDocument/2006/relationships/notesSlid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 Id="rId8" Target="../media/image6.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3.png" Type="http://schemas.openxmlformats.org/officeDocument/2006/relationships/image"/><Relationship Id="rId11" Target="../media/image2.png" Type="http://schemas.openxmlformats.org/officeDocument/2006/relationships/image"/><Relationship Id="rId12" Target="../media/image24.png" Type="http://schemas.openxmlformats.org/officeDocument/2006/relationships/image"/><Relationship Id="rId13" Target="../media/image7.png" Type="http://schemas.openxmlformats.org/officeDocument/2006/relationships/image"/><Relationship Id="rId2" Target="../notesSlides/notesSlide12.xml" Type="http://schemas.openxmlformats.org/officeDocument/2006/relationships/notesSlide"/><Relationship Id="rId3" Target="../media/image16.png" Type="http://schemas.openxmlformats.org/officeDocument/2006/relationships/image"/><Relationship Id="rId4" Target="../media/image17.png" Type="http://schemas.openxmlformats.org/officeDocument/2006/relationships/image"/><Relationship Id="rId5" Target="../media/image18.png" Type="http://schemas.openxmlformats.org/officeDocument/2006/relationships/image"/><Relationship Id="rId6" Target="../media/image19.png" Type="http://schemas.openxmlformats.org/officeDocument/2006/relationships/image"/><Relationship Id="rId7" Target="../media/image20.png" Type="http://schemas.openxmlformats.org/officeDocument/2006/relationships/image"/><Relationship Id="rId8" Target="../media/image21.png" Type="http://schemas.openxmlformats.org/officeDocument/2006/relationships/image"/><Relationship Id="rId9" Target="../media/image22.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2.png" Type="http://schemas.openxmlformats.org/officeDocument/2006/relationships/image"/><Relationship Id="rId11" Target="../media/image23.png" Type="http://schemas.openxmlformats.org/officeDocument/2006/relationships/image"/><Relationship Id="rId12" Target="../media/image26.png" Type="http://schemas.openxmlformats.org/officeDocument/2006/relationships/image"/><Relationship Id="rId13" Target="../media/image7.png" Type="http://schemas.openxmlformats.org/officeDocument/2006/relationships/image"/><Relationship Id="rId2" Target="../notesSlides/notesSlide13.xml" Type="http://schemas.openxmlformats.org/officeDocument/2006/relationships/notesSlide"/><Relationship Id="rId3" Target="../media/image25.png" Type="http://schemas.openxmlformats.org/officeDocument/2006/relationships/image"/><Relationship Id="rId4" Target="../media/image16.png" Type="http://schemas.openxmlformats.org/officeDocument/2006/relationships/image"/><Relationship Id="rId5" Target="../media/image17.png" Type="http://schemas.openxmlformats.org/officeDocument/2006/relationships/image"/><Relationship Id="rId6" Target="../media/image18.png" Type="http://schemas.openxmlformats.org/officeDocument/2006/relationships/image"/><Relationship Id="rId7" Target="../media/image19.png" Type="http://schemas.openxmlformats.org/officeDocument/2006/relationships/image"/><Relationship Id="rId8" Target="../media/image20.png" Type="http://schemas.openxmlformats.org/officeDocument/2006/relationships/image"/><Relationship Id="rId9" Target="../media/image21.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3.png" Type="http://schemas.openxmlformats.org/officeDocument/2006/relationships/image"/><Relationship Id="rId5" Target="../media/image4.png" Type="http://schemas.openxmlformats.org/officeDocument/2006/relationships/image"/><Relationship Id="rId6" Target="../media/image7.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8.png" Type="http://schemas.openxmlformats.org/officeDocument/2006/relationships/image"/><Relationship Id="rId4" Target="../media/image9.png" Type="http://schemas.openxmlformats.org/officeDocument/2006/relationships/image"/><Relationship Id="rId5" Target="../media/image10.png" Type="http://schemas.openxmlformats.org/officeDocument/2006/relationships/image"/><Relationship Id="rId6" Target="../media/image3.png" Type="http://schemas.openxmlformats.org/officeDocument/2006/relationships/image"/><Relationship Id="rId7" Target="../media/image7.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1.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2.jpeg" Type="http://schemas.openxmlformats.org/officeDocument/2006/relationships/image"/><Relationship Id="rId4" Target="../media/image13.jpeg" Type="http://schemas.openxmlformats.org/officeDocument/2006/relationships/image"/><Relationship Id="rId5" Target="../media/image14.jpeg" Type="http://schemas.openxmlformats.org/officeDocument/2006/relationships/image"/><Relationship Id="rId6" Target="../media/image15.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phic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Picture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phic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2" y="9263305"/>
            <a:ext cx="11973932" cy="784763"/>
          </a:xfrm>
          <a:prstGeom prst="rect">
            <a:avLst/>
          </a:prstGeom>
        </p:spPr>
        <p:txBody>
          <a:bodyPr anchor="t" rtlCol="false" tIns="0" lIns="0" bIns="0" rIns="0">
            <a:spAutoFit/>
          </a:bodyPr>
          <a:lstStyle/>
          <a:p>
            <a:pPr algn="l">
              <a:lnSpc>
                <a:spcPts val="1800"/>
              </a:lnSpc>
            </a:pPr>
            <a:r>
              <a:rPr lang="en-US" sz="1500">
                <a:solidFill>
                  <a:srgbClr val="2C2C2C"/>
                </a:solidFill>
                <a:latin typeface="Calibri (MS)"/>
                <a:ea typeface="Calibri (MS)"/>
                <a:cs typeface="Calibri (MS)"/>
                <a:sym typeface="Calibri (M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phic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
        <p:nvSpPr>
          <p:cNvPr name="Freeform 19" id="19"/>
          <p:cNvSpPr/>
          <p:nvPr/>
        </p:nvSpPr>
        <p:spPr>
          <a:xfrm flipH="false" flipV="false" rot="0">
            <a:off x="5398029" y="5448976"/>
            <a:ext cx="2439242" cy="423318"/>
          </a:xfrm>
          <a:custGeom>
            <a:avLst/>
            <a:gdLst/>
            <a:ahLst/>
            <a:cxnLst/>
            <a:rect r="r" b="b" t="t" l="l"/>
            <a:pathLst>
              <a:path h="423318" w="2439242">
                <a:moveTo>
                  <a:pt x="0" y="0"/>
                </a:moveTo>
                <a:lnTo>
                  <a:pt x="2439242" y="0"/>
                </a:lnTo>
                <a:lnTo>
                  <a:pt x="2439242" y="423319"/>
                </a:lnTo>
                <a:lnTo>
                  <a:pt x="0" y="423319"/>
                </a:lnTo>
                <a:lnTo>
                  <a:pt x="0" y="0"/>
                </a:lnTo>
                <a:close/>
              </a:path>
            </a:pathLst>
          </a:custGeom>
          <a:blipFill>
            <a:blip r:embed="rId8"/>
            <a:stretch>
              <a:fillRect l="0" t="0" r="-57827" b="-177376"/>
            </a:stretch>
          </a:blipFill>
        </p:spPr>
      </p:sp>
      <p:grpSp>
        <p:nvGrpSpPr>
          <p:cNvPr name="Group 20" id="20"/>
          <p:cNvGrpSpPr/>
          <p:nvPr/>
        </p:nvGrpSpPr>
        <p:grpSpPr>
          <a:xfrm rot="0">
            <a:off x="214124" y="4806329"/>
            <a:ext cx="17854482" cy="674342"/>
            <a:chOff x="0" y="0"/>
            <a:chExt cx="4702415" cy="177605"/>
          </a:xfrm>
        </p:grpSpPr>
        <p:sp>
          <p:nvSpPr>
            <p:cNvPr name="Freeform 21" id="21"/>
            <p:cNvSpPr/>
            <p:nvPr/>
          </p:nvSpPr>
          <p:spPr>
            <a:xfrm flipH="false" flipV="false" rot="0">
              <a:off x="0" y="0"/>
              <a:ext cx="4702415" cy="177605"/>
            </a:xfrm>
            <a:custGeom>
              <a:avLst/>
              <a:gdLst/>
              <a:ahLst/>
              <a:cxnLst/>
              <a:rect r="r" b="b" t="t" l="l"/>
              <a:pathLst>
                <a:path h="177605" w="4702415">
                  <a:moveTo>
                    <a:pt x="0" y="0"/>
                  </a:moveTo>
                  <a:lnTo>
                    <a:pt x="4702415" y="0"/>
                  </a:lnTo>
                  <a:lnTo>
                    <a:pt x="4702415" y="177605"/>
                  </a:lnTo>
                  <a:lnTo>
                    <a:pt x="0" y="177605"/>
                  </a:lnTo>
                  <a:close/>
                </a:path>
              </a:pathLst>
            </a:custGeom>
            <a:solidFill>
              <a:srgbClr val="B7B6BF"/>
            </a:solidFill>
          </p:spPr>
        </p:sp>
        <p:sp>
          <p:nvSpPr>
            <p:cNvPr name="TextBox 22" id="22"/>
            <p:cNvSpPr txBox="true"/>
            <p:nvPr/>
          </p:nvSpPr>
          <p:spPr>
            <a:xfrm>
              <a:off x="0" y="-9525"/>
              <a:ext cx="4702415" cy="187130"/>
            </a:xfrm>
            <a:prstGeom prst="rect">
              <a:avLst/>
            </a:prstGeom>
          </p:spPr>
          <p:txBody>
            <a:bodyPr anchor="ctr" rtlCol="false" tIns="50800" lIns="50800" bIns="50800" rIns="50800"/>
            <a:lstStyle/>
            <a:p>
              <a:pPr algn="ctr">
                <a:lnSpc>
                  <a:spcPts val="2592"/>
                </a:lnSpc>
              </a:pPr>
            </a:p>
          </p:txBody>
        </p:sp>
      </p:grpSp>
      <p:sp>
        <p:nvSpPr>
          <p:cNvPr name="TextBox 23" id="23"/>
          <p:cNvSpPr txBox="true"/>
          <p:nvPr/>
        </p:nvSpPr>
        <p:spPr>
          <a:xfrm rot="0">
            <a:off x="676946" y="4768229"/>
            <a:ext cx="17226046" cy="3526735"/>
          </a:xfrm>
          <a:prstGeom prst="rect">
            <a:avLst/>
          </a:prstGeom>
        </p:spPr>
        <p:txBody>
          <a:bodyPr anchor="t" rtlCol="false" tIns="0" lIns="0" bIns="0" rIns="0">
            <a:spAutoFit/>
          </a:bodyPr>
          <a:lstStyle/>
          <a:p>
            <a:pPr algn="l">
              <a:lnSpc>
                <a:spcPts val="4909"/>
              </a:lnSpc>
              <a:spcBef>
                <a:spcPct val="0"/>
              </a:spcBef>
            </a:pPr>
            <a:r>
              <a:rPr lang="en-US" b="true" sz="4546">
                <a:solidFill>
                  <a:srgbClr val="5BAE53"/>
                </a:solidFill>
                <a:latin typeface="Calibri (MS) Bold"/>
                <a:ea typeface="Calibri (MS) Bold"/>
                <a:cs typeface="Calibri (MS) Bold"/>
                <a:sym typeface="Calibri (MS) Bold"/>
              </a:rPr>
              <a:t>Ciudadanía activa a través d</a:t>
            </a:r>
            <a:r>
              <a:rPr lang="en-US" b="true" sz="4546">
                <a:solidFill>
                  <a:srgbClr val="5BAE53"/>
                </a:solidFill>
                <a:latin typeface="Calibri (MS) Bold"/>
                <a:ea typeface="Calibri (MS) Bold"/>
                <a:cs typeface="Calibri (MS) Bold"/>
                <a:sym typeface="Calibri (MS) Bold"/>
              </a:rPr>
              <a:t>el turismo virtual con la ayuda de Minecraft</a:t>
            </a:r>
          </a:p>
          <a:p>
            <a:pPr algn="l">
              <a:lnSpc>
                <a:spcPts val="4478"/>
              </a:lnSpc>
              <a:spcBef>
                <a:spcPct val="0"/>
              </a:spcBef>
            </a:pPr>
          </a:p>
          <a:p>
            <a:pPr algn="l">
              <a:lnSpc>
                <a:spcPts val="4478"/>
              </a:lnSpc>
              <a:spcBef>
                <a:spcPct val="0"/>
              </a:spcBef>
            </a:pPr>
          </a:p>
          <a:p>
            <a:pPr algn="l">
              <a:lnSpc>
                <a:spcPts val="4478"/>
              </a:lnSpc>
              <a:spcBef>
                <a:spcPct val="0"/>
              </a:spcBef>
            </a:pPr>
          </a:p>
          <a:p>
            <a:pPr algn="l">
              <a:lnSpc>
                <a:spcPts val="4478"/>
              </a:lnSpc>
              <a:spcBef>
                <a:spcPct val="0"/>
              </a:spcBef>
            </a:pPr>
          </a:p>
          <a:p>
            <a:pPr algn="l">
              <a:lnSpc>
                <a:spcPts val="4478"/>
              </a:lnSpc>
              <a:spcBef>
                <a:spcPct val="0"/>
              </a:spcBef>
            </a:pPr>
          </a:p>
        </p:txBody>
      </p:sp>
      <p:sp>
        <p:nvSpPr>
          <p:cNvPr name="TextBox 24" id="24"/>
          <p:cNvSpPr txBox="true"/>
          <p:nvPr/>
        </p:nvSpPr>
        <p:spPr>
          <a:xfrm rot="0">
            <a:off x="3767797" y="5419209"/>
            <a:ext cx="4845371" cy="453085"/>
          </a:xfrm>
          <a:prstGeom prst="rect">
            <a:avLst/>
          </a:prstGeom>
        </p:spPr>
        <p:txBody>
          <a:bodyPr anchor="t" rtlCol="false" tIns="0" lIns="0" bIns="0" rIns="0">
            <a:spAutoFit/>
          </a:bodyPr>
          <a:lstStyle/>
          <a:p>
            <a:pPr algn="ctr">
              <a:lnSpc>
                <a:spcPts val="3083"/>
              </a:lnSpc>
              <a:spcBef>
                <a:spcPct val="0"/>
              </a:spcBef>
            </a:pPr>
            <a:r>
              <a:rPr lang="en-US" b="true" sz="2855">
                <a:solidFill>
                  <a:srgbClr val="000000"/>
                </a:solidFill>
                <a:latin typeface="Calibri (MS) Bold"/>
                <a:ea typeface="Calibri (MS) Bold"/>
                <a:cs typeface="Calibri (MS) Bold"/>
                <a:sym typeface="Calibri (MS) Bold"/>
              </a:rPr>
              <a:t>Número de proyecto</a:t>
            </a:r>
          </a:p>
        </p:txBody>
      </p:sp>
    </p:spTree>
  </p:cSld>
  <p:clrMapOvr>
    <a:masterClrMapping/>
  </p:clrMapOvr>
</p:sld>
</file>

<file path=ppt/slides/slide10.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Tomar decisiones inteligentes</a:t>
              </a:r>
            </a:p>
          </p:txBody>
        </p:sp>
      </p:grpSp>
      <p:grpSp>
        <p:nvGrpSpPr>
          <p:cNvPr name="Group 7" id="7"/>
          <p:cNvGrpSpPr/>
          <p:nvPr/>
        </p:nvGrpSpPr>
        <p:grpSpPr>
          <a:xfrm rot="0">
            <a:off x="-5217555" y="-48826"/>
            <a:ext cx="10978332" cy="10978332"/>
            <a:chOff x="0" y="0"/>
            <a:chExt cx="14637776" cy="14637776"/>
          </a:xfrm>
        </p:grpSpPr>
        <p:sp>
          <p:nvSpPr>
            <p:cNvPr name="Freeform 8" id="8"/>
            <p:cNvSpPr/>
            <p:nvPr/>
          </p:nvSpPr>
          <p:spPr>
            <a:xfrm flipH="false" flipV="false" rot="0">
              <a:off x="12417806" y="2136394"/>
              <a:ext cx="2934589" cy="10367645"/>
            </a:xfrm>
            <a:custGeom>
              <a:avLst/>
              <a:gdLst/>
              <a:ahLst/>
              <a:cxnLst/>
              <a:rect r="r" b="b" t="t" l="l"/>
              <a:pathLst>
                <a:path h="10367645" w="2934589">
                  <a:moveTo>
                    <a:pt x="76327" y="7239"/>
                  </a:moveTo>
                  <a:cubicBezTo>
                    <a:pt x="2934589" y="2865501"/>
                    <a:pt x="2934589" y="7499477"/>
                    <a:pt x="76327" y="10357739"/>
                  </a:cubicBezTo>
                  <a:cubicBezTo>
                    <a:pt x="66420" y="10367645"/>
                    <a:pt x="50292" y="10367645"/>
                    <a:pt x="40386" y="10357739"/>
                  </a:cubicBezTo>
                  <a:lnTo>
                    <a:pt x="9906" y="10327259"/>
                  </a:lnTo>
                  <a:cubicBezTo>
                    <a:pt x="5080" y="10322433"/>
                    <a:pt x="2413" y="10316083"/>
                    <a:pt x="2413" y="10309352"/>
                  </a:cubicBezTo>
                  <a:cubicBezTo>
                    <a:pt x="2413" y="10302621"/>
                    <a:pt x="5080" y="10296144"/>
                    <a:pt x="9906" y="10291445"/>
                  </a:cubicBezTo>
                  <a:cubicBezTo>
                    <a:pt x="2831465" y="7469886"/>
                    <a:pt x="2831465" y="2895346"/>
                    <a:pt x="9906" y="73914"/>
                  </a:cubicBezTo>
                  <a:cubicBezTo>
                    <a:pt x="0" y="64008"/>
                    <a:pt x="0" y="47878"/>
                    <a:pt x="9906" y="37973"/>
                  </a:cubicBezTo>
                  <a:lnTo>
                    <a:pt x="40386" y="7493"/>
                  </a:lnTo>
                  <a:cubicBezTo>
                    <a:pt x="45212" y="2667"/>
                    <a:pt x="51562" y="0"/>
                    <a:pt x="58293" y="0"/>
                  </a:cubicBezTo>
                  <a:cubicBezTo>
                    <a:pt x="65024" y="0"/>
                    <a:pt x="71501" y="2667"/>
                    <a:pt x="76200" y="7493"/>
                  </a:cubicBezTo>
                  <a:moveTo>
                    <a:pt x="40258" y="43434"/>
                  </a:moveTo>
                  <a:lnTo>
                    <a:pt x="58166" y="25527"/>
                  </a:lnTo>
                  <a:lnTo>
                    <a:pt x="76072" y="43434"/>
                  </a:lnTo>
                  <a:lnTo>
                    <a:pt x="45593" y="73914"/>
                  </a:lnTo>
                  <a:lnTo>
                    <a:pt x="27686" y="56006"/>
                  </a:lnTo>
                  <a:lnTo>
                    <a:pt x="45593" y="38100"/>
                  </a:lnTo>
                  <a:cubicBezTo>
                    <a:pt x="2886964" y="2879470"/>
                    <a:pt x="2886964" y="7486142"/>
                    <a:pt x="45593" y="10327513"/>
                  </a:cubicBezTo>
                  <a:lnTo>
                    <a:pt x="27686" y="10309605"/>
                  </a:lnTo>
                  <a:lnTo>
                    <a:pt x="45593" y="10291699"/>
                  </a:lnTo>
                  <a:lnTo>
                    <a:pt x="76072" y="10322179"/>
                  </a:lnTo>
                  <a:lnTo>
                    <a:pt x="58166" y="10340086"/>
                  </a:lnTo>
                  <a:lnTo>
                    <a:pt x="40258" y="10322179"/>
                  </a:lnTo>
                  <a:cubicBezTo>
                    <a:pt x="2878581" y="7483855"/>
                    <a:pt x="2878581" y="2881884"/>
                    <a:pt x="40258" y="43560"/>
                  </a:cubicBezTo>
                  <a:close/>
                </a:path>
              </a:pathLst>
            </a:custGeom>
            <a:solidFill>
              <a:srgbClr val="589D5A"/>
            </a:solidFill>
          </p:spPr>
        </p:sp>
      </p:grpSp>
      <p:grpSp>
        <p:nvGrpSpPr>
          <p:cNvPr name="Group 9" id="9"/>
          <p:cNvGrpSpPr/>
          <p:nvPr/>
        </p:nvGrpSpPr>
        <p:grpSpPr>
          <a:xfrm rot="0">
            <a:off x="4624514" y="1785309"/>
            <a:ext cx="11463628" cy="893815"/>
            <a:chOff x="0" y="0"/>
            <a:chExt cx="15284838" cy="1191754"/>
          </a:xfrm>
        </p:grpSpPr>
        <p:sp>
          <p:nvSpPr>
            <p:cNvPr name="Freeform 10" id="10"/>
            <p:cNvSpPr/>
            <p:nvPr/>
          </p:nvSpPr>
          <p:spPr>
            <a:xfrm flipH="false" flipV="false" rot="0">
              <a:off x="25400" y="25400"/>
              <a:ext cx="15234031" cy="1140968"/>
            </a:xfrm>
            <a:custGeom>
              <a:avLst/>
              <a:gdLst/>
              <a:ahLst/>
              <a:cxnLst/>
              <a:rect r="r" b="b" t="t" l="l"/>
              <a:pathLst>
                <a:path h="1140968" w="15234031">
                  <a:moveTo>
                    <a:pt x="0" y="0"/>
                  </a:moveTo>
                  <a:lnTo>
                    <a:pt x="15234031" y="0"/>
                  </a:lnTo>
                  <a:lnTo>
                    <a:pt x="15234031" y="1140968"/>
                  </a:lnTo>
                  <a:lnTo>
                    <a:pt x="0" y="1140968"/>
                  </a:lnTo>
                  <a:close/>
                </a:path>
              </a:pathLst>
            </a:custGeom>
            <a:solidFill>
              <a:srgbClr val="70C573"/>
            </a:solidFill>
          </p:spPr>
        </p:sp>
        <p:sp>
          <p:nvSpPr>
            <p:cNvPr name="Freeform 11" id="11"/>
            <p:cNvSpPr/>
            <p:nvPr/>
          </p:nvSpPr>
          <p:spPr>
            <a:xfrm flipH="false" flipV="false" rot="0">
              <a:off x="0" y="0"/>
              <a:ext cx="15284831" cy="1191768"/>
            </a:xfrm>
            <a:custGeom>
              <a:avLst/>
              <a:gdLst/>
              <a:ahLst/>
              <a:cxnLst/>
              <a:rect r="r" b="b" t="t" l="l"/>
              <a:pathLst>
                <a:path h="1191768" w="15284831">
                  <a:moveTo>
                    <a:pt x="25400" y="0"/>
                  </a:moveTo>
                  <a:lnTo>
                    <a:pt x="15259431" y="0"/>
                  </a:lnTo>
                  <a:cubicBezTo>
                    <a:pt x="15273401" y="0"/>
                    <a:pt x="15284831" y="11430"/>
                    <a:pt x="15284831" y="25400"/>
                  </a:cubicBezTo>
                  <a:lnTo>
                    <a:pt x="15284831" y="1166368"/>
                  </a:lnTo>
                  <a:cubicBezTo>
                    <a:pt x="15284831" y="1180338"/>
                    <a:pt x="15273401" y="1191768"/>
                    <a:pt x="1525943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5259431" y="1140968"/>
                  </a:lnTo>
                  <a:lnTo>
                    <a:pt x="15259431" y="1166368"/>
                  </a:lnTo>
                  <a:lnTo>
                    <a:pt x="15234031" y="1166368"/>
                  </a:lnTo>
                  <a:lnTo>
                    <a:pt x="15234031" y="25400"/>
                  </a:lnTo>
                  <a:lnTo>
                    <a:pt x="15259431" y="25400"/>
                  </a:lnTo>
                  <a:lnTo>
                    <a:pt x="15259431" y="50800"/>
                  </a:lnTo>
                  <a:lnTo>
                    <a:pt x="25400" y="50800"/>
                  </a:lnTo>
                  <a:close/>
                </a:path>
              </a:pathLst>
            </a:custGeom>
            <a:solidFill>
              <a:srgbClr val="F2F2F2"/>
            </a:solidFill>
          </p:spPr>
        </p:sp>
      </p:grpSp>
      <p:grpSp>
        <p:nvGrpSpPr>
          <p:cNvPr name="Group 12" id="12"/>
          <p:cNvGrpSpPr/>
          <p:nvPr/>
        </p:nvGrpSpPr>
        <p:grpSpPr>
          <a:xfrm rot="0">
            <a:off x="5650266" y="1785309"/>
            <a:ext cx="11463628" cy="893815"/>
            <a:chOff x="0" y="0"/>
            <a:chExt cx="15284838" cy="1191754"/>
          </a:xfrm>
        </p:grpSpPr>
        <p:sp>
          <p:nvSpPr>
            <p:cNvPr name="Freeform 13" id="13"/>
            <p:cNvSpPr/>
            <p:nvPr/>
          </p:nvSpPr>
          <p:spPr>
            <a:xfrm flipH="false" flipV="false" rot="0">
              <a:off x="0" y="0"/>
              <a:ext cx="15284838" cy="1191754"/>
            </a:xfrm>
            <a:custGeom>
              <a:avLst/>
              <a:gdLst/>
              <a:ahLst/>
              <a:cxnLst/>
              <a:rect r="r" b="b" t="t" l="l"/>
              <a:pathLst>
                <a:path h="1191754" w="15284838">
                  <a:moveTo>
                    <a:pt x="0" y="0"/>
                  </a:moveTo>
                  <a:lnTo>
                    <a:pt x="15284838" y="0"/>
                  </a:lnTo>
                  <a:lnTo>
                    <a:pt x="15284838" y="1191754"/>
                  </a:lnTo>
                  <a:lnTo>
                    <a:pt x="0" y="1191754"/>
                  </a:lnTo>
                  <a:close/>
                </a:path>
              </a:pathLst>
            </a:custGeom>
            <a:solidFill>
              <a:srgbClr val="000000">
                <a:alpha val="0"/>
              </a:srgbClr>
            </a:solidFill>
          </p:spPr>
        </p:sp>
        <p:sp>
          <p:nvSpPr>
            <p:cNvPr name="TextBox 14" id="14"/>
            <p:cNvSpPr txBox="true"/>
            <p:nvPr/>
          </p:nvSpPr>
          <p:spPr>
            <a:xfrm>
              <a:off x="0" y="-47625"/>
              <a:ext cx="15284838"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 Definir el problema o el objetivo</a:t>
              </a:r>
            </a:p>
          </p:txBody>
        </p:sp>
      </p:grpSp>
      <p:grpSp>
        <p:nvGrpSpPr>
          <p:cNvPr name="Group 15" id="15"/>
          <p:cNvGrpSpPr/>
          <p:nvPr/>
        </p:nvGrpSpPr>
        <p:grpSpPr>
          <a:xfrm rot="0">
            <a:off x="4089690" y="1678344"/>
            <a:ext cx="1107744" cy="1107744"/>
            <a:chOff x="0" y="0"/>
            <a:chExt cx="1476992" cy="1476992"/>
          </a:xfrm>
        </p:grpSpPr>
        <p:sp>
          <p:nvSpPr>
            <p:cNvPr name="Freeform 16" id="16"/>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17" id="17"/>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18" id="18"/>
          <p:cNvGrpSpPr/>
          <p:nvPr/>
        </p:nvGrpSpPr>
        <p:grpSpPr>
          <a:xfrm rot="0">
            <a:off x="5328398" y="3068720"/>
            <a:ext cx="10759744" cy="893815"/>
            <a:chOff x="0" y="0"/>
            <a:chExt cx="14346326" cy="1191754"/>
          </a:xfrm>
        </p:grpSpPr>
        <p:sp>
          <p:nvSpPr>
            <p:cNvPr name="Freeform 19" id="19"/>
            <p:cNvSpPr/>
            <p:nvPr/>
          </p:nvSpPr>
          <p:spPr>
            <a:xfrm flipH="false" flipV="false" rot="0">
              <a:off x="25400" y="25400"/>
              <a:ext cx="14295501" cy="1140968"/>
            </a:xfrm>
            <a:custGeom>
              <a:avLst/>
              <a:gdLst/>
              <a:ahLst/>
              <a:cxnLst/>
              <a:rect r="r" b="b" t="t" l="l"/>
              <a:pathLst>
                <a:path h="1140968" w="14295501">
                  <a:moveTo>
                    <a:pt x="0" y="0"/>
                  </a:moveTo>
                  <a:lnTo>
                    <a:pt x="14295501" y="0"/>
                  </a:lnTo>
                  <a:lnTo>
                    <a:pt x="14295501" y="1140968"/>
                  </a:lnTo>
                  <a:lnTo>
                    <a:pt x="0" y="1140968"/>
                  </a:lnTo>
                  <a:close/>
                </a:path>
              </a:pathLst>
            </a:custGeom>
            <a:solidFill>
              <a:srgbClr val="70C573"/>
            </a:solidFill>
          </p:spPr>
        </p:sp>
        <p:sp>
          <p:nvSpPr>
            <p:cNvPr name="Freeform 20" id="20"/>
            <p:cNvSpPr/>
            <p:nvPr/>
          </p:nvSpPr>
          <p:spPr>
            <a:xfrm flipH="false" flipV="false" rot="0">
              <a:off x="0" y="0"/>
              <a:ext cx="14346301" cy="1191768"/>
            </a:xfrm>
            <a:custGeom>
              <a:avLst/>
              <a:gdLst/>
              <a:ahLst/>
              <a:cxnLst/>
              <a:rect r="r" b="b" t="t" l="l"/>
              <a:pathLst>
                <a:path h="1191768" w="14346301">
                  <a:moveTo>
                    <a:pt x="25400" y="0"/>
                  </a:moveTo>
                  <a:lnTo>
                    <a:pt x="14320901" y="0"/>
                  </a:lnTo>
                  <a:cubicBezTo>
                    <a:pt x="14334871" y="0"/>
                    <a:pt x="14346301" y="11430"/>
                    <a:pt x="14346301" y="25400"/>
                  </a:cubicBezTo>
                  <a:lnTo>
                    <a:pt x="14346301" y="1166368"/>
                  </a:lnTo>
                  <a:cubicBezTo>
                    <a:pt x="14346301" y="1180338"/>
                    <a:pt x="14334871" y="1191768"/>
                    <a:pt x="1432090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4320901" y="1140968"/>
                  </a:lnTo>
                  <a:lnTo>
                    <a:pt x="14320901" y="1166368"/>
                  </a:lnTo>
                  <a:lnTo>
                    <a:pt x="14295501" y="1166368"/>
                  </a:lnTo>
                  <a:lnTo>
                    <a:pt x="14295501" y="25400"/>
                  </a:lnTo>
                  <a:lnTo>
                    <a:pt x="14320901" y="25400"/>
                  </a:lnTo>
                  <a:lnTo>
                    <a:pt x="14320901" y="50800"/>
                  </a:lnTo>
                  <a:lnTo>
                    <a:pt x="25400" y="50800"/>
                  </a:lnTo>
                  <a:close/>
                </a:path>
              </a:pathLst>
            </a:custGeom>
            <a:solidFill>
              <a:srgbClr val="F2F2F2"/>
            </a:solidFill>
          </p:spPr>
        </p:sp>
      </p:grpSp>
      <p:grpSp>
        <p:nvGrpSpPr>
          <p:cNvPr name="Group 21" id="21"/>
          <p:cNvGrpSpPr/>
          <p:nvPr/>
        </p:nvGrpSpPr>
        <p:grpSpPr>
          <a:xfrm rot="0">
            <a:off x="6354150" y="3068720"/>
            <a:ext cx="10759744" cy="893815"/>
            <a:chOff x="0" y="0"/>
            <a:chExt cx="14346326" cy="1191754"/>
          </a:xfrm>
        </p:grpSpPr>
        <p:sp>
          <p:nvSpPr>
            <p:cNvPr name="Freeform 22" id="22"/>
            <p:cNvSpPr/>
            <p:nvPr/>
          </p:nvSpPr>
          <p:spPr>
            <a:xfrm flipH="false" flipV="false" rot="0">
              <a:off x="0" y="0"/>
              <a:ext cx="14346326" cy="1191754"/>
            </a:xfrm>
            <a:custGeom>
              <a:avLst/>
              <a:gdLst/>
              <a:ahLst/>
              <a:cxnLst/>
              <a:rect r="r" b="b" t="t" l="l"/>
              <a:pathLst>
                <a:path h="1191754" w="14346326">
                  <a:moveTo>
                    <a:pt x="0" y="0"/>
                  </a:moveTo>
                  <a:lnTo>
                    <a:pt x="14346326" y="0"/>
                  </a:lnTo>
                  <a:lnTo>
                    <a:pt x="14346326" y="1191754"/>
                  </a:lnTo>
                  <a:lnTo>
                    <a:pt x="0" y="1191754"/>
                  </a:lnTo>
                  <a:close/>
                </a:path>
              </a:pathLst>
            </a:custGeom>
            <a:solidFill>
              <a:srgbClr val="000000">
                <a:alpha val="0"/>
              </a:srgbClr>
            </a:solidFill>
          </p:spPr>
        </p:sp>
        <p:sp>
          <p:nvSpPr>
            <p:cNvPr name="TextBox 23" id="23"/>
            <p:cNvSpPr txBox="true"/>
            <p:nvPr/>
          </p:nvSpPr>
          <p:spPr>
            <a:xfrm>
              <a:off x="0" y="-47625"/>
              <a:ext cx="14346326"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Deducir la información</a:t>
              </a:r>
            </a:p>
          </p:txBody>
        </p:sp>
      </p:grpSp>
      <p:grpSp>
        <p:nvGrpSpPr>
          <p:cNvPr name="Group 24" id="24"/>
          <p:cNvGrpSpPr/>
          <p:nvPr/>
        </p:nvGrpSpPr>
        <p:grpSpPr>
          <a:xfrm rot="0">
            <a:off x="4793576" y="2961754"/>
            <a:ext cx="1107744" cy="1107744"/>
            <a:chOff x="0" y="0"/>
            <a:chExt cx="1476992" cy="1476992"/>
          </a:xfrm>
        </p:grpSpPr>
        <p:sp>
          <p:nvSpPr>
            <p:cNvPr name="Freeform 25" id="25"/>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26" id="26"/>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27" id="27"/>
          <p:cNvGrpSpPr/>
          <p:nvPr/>
        </p:nvGrpSpPr>
        <p:grpSpPr>
          <a:xfrm rot="0">
            <a:off x="5650266" y="4352132"/>
            <a:ext cx="10437874" cy="893815"/>
            <a:chOff x="0" y="0"/>
            <a:chExt cx="13917166" cy="1191754"/>
          </a:xfrm>
        </p:grpSpPr>
        <p:sp>
          <p:nvSpPr>
            <p:cNvPr name="Freeform 28" id="28"/>
            <p:cNvSpPr/>
            <p:nvPr/>
          </p:nvSpPr>
          <p:spPr>
            <a:xfrm flipH="false" flipV="false" rot="0">
              <a:off x="25400" y="25400"/>
              <a:ext cx="13866368" cy="1140968"/>
            </a:xfrm>
            <a:custGeom>
              <a:avLst/>
              <a:gdLst/>
              <a:ahLst/>
              <a:cxnLst/>
              <a:rect r="r" b="b" t="t" l="l"/>
              <a:pathLst>
                <a:path h="1140968" w="13866368">
                  <a:moveTo>
                    <a:pt x="0" y="0"/>
                  </a:moveTo>
                  <a:lnTo>
                    <a:pt x="13866368" y="0"/>
                  </a:lnTo>
                  <a:lnTo>
                    <a:pt x="13866368" y="1140968"/>
                  </a:lnTo>
                  <a:lnTo>
                    <a:pt x="0" y="1140968"/>
                  </a:lnTo>
                  <a:close/>
                </a:path>
              </a:pathLst>
            </a:custGeom>
            <a:solidFill>
              <a:srgbClr val="70C573"/>
            </a:solidFill>
          </p:spPr>
        </p:sp>
        <p:sp>
          <p:nvSpPr>
            <p:cNvPr name="Freeform 29" id="29"/>
            <p:cNvSpPr/>
            <p:nvPr/>
          </p:nvSpPr>
          <p:spPr>
            <a:xfrm flipH="false" flipV="false" rot="0">
              <a:off x="0" y="0"/>
              <a:ext cx="13917168" cy="1191768"/>
            </a:xfrm>
            <a:custGeom>
              <a:avLst/>
              <a:gdLst/>
              <a:ahLst/>
              <a:cxnLst/>
              <a:rect r="r" b="b" t="t" l="l"/>
              <a:pathLst>
                <a:path h="1191768" w="13917168">
                  <a:moveTo>
                    <a:pt x="25400" y="0"/>
                  </a:moveTo>
                  <a:lnTo>
                    <a:pt x="13891768" y="0"/>
                  </a:lnTo>
                  <a:cubicBezTo>
                    <a:pt x="13905737" y="0"/>
                    <a:pt x="13917168" y="11430"/>
                    <a:pt x="13917168" y="25400"/>
                  </a:cubicBezTo>
                  <a:lnTo>
                    <a:pt x="13917168" y="1166368"/>
                  </a:lnTo>
                  <a:cubicBezTo>
                    <a:pt x="13917168" y="1180338"/>
                    <a:pt x="13905737" y="1191768"/>
                    <a:pt x="13891768"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3891768" y="1140968"/>
                  </a:lnTo>
                  <a:lnTo>
                    <a:pt x="13891768" y="1166368"/>
                  </a:lnTo>
                  <a:lnTo>
                    <a:pt x="13866368" y="1166368"/>
                  </a:lnTo>
                  <a:lnTo>
                    <a:pt x="13866368" y="25400"/>
                  </a:lnTo>
                  <a:lnTo>
                    <a:pt x="13891768" y="25400"/>
                  </a:lnTo>
                  <a:lnTo>
                    <a:pt x="13891768" y="50800"/>
                  </a:lnTo>
                  <a:lnTo>
                    <a:pt x="25400" y="50800"/>
                  </a:lnTo>
                  <a:close/>
                </a:path>
              </a:pathLst>
            </a:custGeom>
            <a:solidFill>
              <a:srgbClr val="F2F2F2"/>
            </a:solidFill>
          </p:spPr>
        </p:sp>
      </p:grpSp>
      <p:grpSp>
        <p:nvGrpSpPr>
          <p:cNvPr name="Group 30" id="30"/>
          <p:cNvGrpSpPr/>
          <p:nvPr/>
        </p:nvGrpSpPr>
        <p:grpSpPr>
          <a:xfrm rot="0">
            <a:off x="6354150" y="4352131"/>
            <a:ext cx="10437874" cy="893815"/>
            <a:chOff x="0" y="0"/>
            <a:chExt cx="13917166" cy="1191754"/>
          </a:xfrm>
        </p:grpSpPr>
        <p:sp>
          <p:nvSpPr>
            <p:cNvPr name="Freeform 31" id="31"/>
            <p:cNvSpPr/>
            <p:nvPr/>
          </p:nvSpPr>
          <p:spPr>
            <a:xfrm flipH="false" flipV="false" rot="0">
              <a:off x="0" y="0"/>
              <a:ext cx="13917166" cy="1191754"/>
            </a:xfrm>
            <a:custGeom>
              <a:avLst/>
              <a:gdLst/>
              <a:ahLst/>
              <a:cxnLst/>
              <a:rect r="r" b="b" t="t" l="l"/>
              <a:pathLst>
                <a:path h="1191754" w="13917166">
                  <a:moveTo>
                    <a:pt x="0" y="0"/>
                  </a:moveTo>
                  <a:lnTo>
                    <a:pt x="13917166" y="0"/>
                  </a:lnTo>
                  <a:lnTo>
                    <a:pt x="13917166" y="1191754"/>
                  </a:lnTo>
                  <a:lnTo>
                    <a:pt x="0" y="1191754"/>
                  </a:lnTo>
                  <a:close/>
                </a:path>
              </a:pathLst>
            </a:custGeom>
            <a:solidFill>
              <a:srgbClr val="000000">
                <a:alpha val="0"/>
              </a:srgbClr>
            </a:solidFill>
          </p:spPr>
        </p:sp>
        <p:sp>
          <p:nvSpPr>
            <p:cNvPr name="TextBox 32" id="32"/>
            <p:cNvSpPr txBox="true"/>
            <p:nvPr/>
          </p:nvSpPr>
          <p:spPr>
            <a:xfrm>
              <a:off x="0" y="-47625"/>
              <a:ext cx="13917166"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Opciones de lluvia de ideas</a:t>
              </a:r>
            </a:p>
          </p:txBody>
        </p:sp>
      </p:grpSp>
      <p:grpSp>
        <p:nvGrpSpPr>
          <p:cNvPr name="Group 33" id="33"/>
          <p:cNvGrpSpPr/>
          <p:nvPr/>
        </p:nvGrpSpPr>
        <p:grpSpPr>
          <a:xfrm rot="0">
            <a:off x="5115444" y="4245166"/>
            <a:ext cx="1107744" cy="1107744"/>
            <a:chOff x="0" y="0"/>
            <a:chExt cx="1476992" cy="1476992"/>
          </a:xfrm>
        </p:grpSpPr>
        <p:sp>
          <p:nvSpPr>
            <p:cNvPr name="Freeform 34" id="34"/>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35" id="35"/>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36" id="36"/>
          <p:cNvGrpSpPr/>
          <p:nvPr/>
        </p:nvGrpSpPr>
        <p:grpSpPr>
          <a:xfrm rot="0">
            <a:off x="5650266" y="5634729"/>
            <a:ext cx="10437874" cy="893816"/>
            <a:chOff x="0" y="0"/>
            <a:chExt cx="13917166" cy="1191754"/>
          </a:xfrm>
        </p:grpSpPr>
        <p:sp>
          <p:nvSpPr>
            <p:cNvPr name="Freeform 37" id="37"/>
            <p:cNvSpPr/>
            <p:nvPr/>
          </p:nvSpPr>
          <p:spPr>
            <a:xfrm flipH="false" flipV="false" rot="0">
              <a:off x="25400" y="25400"/>
              <a:ext cx="13866368" cy="1140968"/>
            </a:xfrm>
            <a:custGeom>
              <a:avLst/>
              <a:gdLst/>
              <a:ahLst/>
              <a:cxnLst/>
              <a:rect r="r" b="b" t="t" l="l"/>
              <a:pathLst>
                <a:path h="1140968" w="13866368">
                  <a:moveTo>
                    <a:pt x="0" y="0"/>
                  </a:moveTo>
                  <a:lnTo>
                    <a:pt x="13866368" y="0"/>
                  </a:lnTo>
                  <a:lnTo>
                    <a:pt x="13866368" y="1140968"/>
                  </a:lnTo>
                  <a:lnTo>
                    <a:pt x="0" y="1140968"/>
                  </a:lnTo>
                  <a:close/>
                </a:path>
              </a:pathLst>
            </a:custGeom>
            <a:solidFill>
              <a:srgbClr val="70C573"/>
            </a:solidFill>
          </p:spPr>
        </p:sp>
        <p:sp>
          <p:nvSpPr>
            <p:cNvPr name="Freeform 38" id="38"/>
            <p:cNvSpPr/>
            <p:nvPr/>
          </p:nvSpPr>
          <p:spPr>
            <a:xfrm flipH="false" flipV="false" rot="0">
              <a:off x="0" y="0"/>
              <a:ext cx="13917168" cy="1191768"/>
            </a:xfrm>
            <a:custGeom>
              <a:avLst/>
              <a:gdLst/>
              <a:ahLst/>
              <a:cxnLst/>
              <a:rect r="r" b="b" t="t" l="l"/>
              <a:pathLst>
                <a:path h="1191768" w="13917168">
                  <a:moveTo>
                    <a:pt x="25400" y="0"/>
                  </a:moveTo>
                  <a:lnTo>
                    <a:pt x="13891768" y="0"/>
                  </a:lnTo>
                  <a:cubicBezTo>
                    <a:pt x="13905737" y="0"/>
                    <a:pt x="13917168" y="11430"/>
                    <a:pt x="13917168" y="25400"/>
                  </a:cubicBezTo>
                  <a:lnTo>
                    <a:pt x="13917168" y="1166368"/>
                  </a:lnTo>
                  <a:cubicBezTo>
                    <a:pt x="13917168" y="1180338"/>
                    <a:pt x="13905737" y="1191768"/>
                    <a:pt x="13891768"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3891768" y="1140968"/>
                  </a:lnTo>
                  <a:lnTo>
                    <a:pt x="13891768" y="1166368"/>
                  </a:lnTo>
                  <a:lnTo>
                    <a:pt x="13866368" y="1166368"/>
                  </a:lnTo>
                  <a:lnTo>
                    <a:pt x="13866368" y="25400"/>
                  </a:lnTo>
                  <a:lnTo>
                    <a:pt x="13891768" y="25400"/>
                  </a:lnTo>
                  <a:lnTo>
                    <a:pt x="13891768" y="50800"/>
                  </a:lnTo>
                  <a:lnTo>
                    <a:pt x="25400" y="50800"/>
                  </a:lnTo>
                  <a:close/>
                </a:path>
              </a:pathLst>
            </a:custGeom>
            <a:solidFill>
              <a:srgbClr val="F2F2F2"/>
            </a:solidFill>
          </p:spPr>
        </p:sp>
      </p:grpSp>
      <p:grpSp>
        <p:nvGrpSpPr>
          <p:cNvPr name="Group 39" id="39"/>
          <p:cNvGrpSpPr/>
          <p:nvPr/>
        </p:nvGrpSpPr>
        <p:grpSpPr>
          <a:xfrm rot="0">
            <a:off x="6354150" y="5633800"/>
            <a:ext cx="10437874" cy="893816"/>
            <a:chOff x="0" y="0"/>
            <a:chExt cx="13917166" cy="1191754"/>
          </a:xfrm>
        </p:grpSpPr>
        <p:sp>
          <p:nvSpPr>
            <p:cNvPr name="Freeform 40" id="40"/>
            <p:cNvSpPr/>
            <p:nvPr/>
          </p:nvSpPr>
          <p:spPr>
            <a:xfrm flipH="false" flipV="false" rot="0">
              <a:off x="0" y="0"/>
              <a:ext cx="13917166" cy="1191754"/>
            </a:xfrm>
            <a:custGeom>
              <a:avLst/>
              <a:gdLst/>
              <a:ahLst/>
              <a:cxnLst/>
              <a:rect r="r" b="b" t="t" l="l"/>
              <a:pathLst>
                <a:path h="1191754" w="13917166">
                  <a:moveTo>
                    <a:pt x="0" y="0"/>
                  </a:moveTo>
                  <a:lnTo>
                    <a:pt x="13917166" y="0"/>
                  </a:lnTo>
                  <a:lnTo>
                    <a:pt x="13917166" y="1191754"/>
                  </a:lnTo>
                  <a:lnTo>
                    <a:pt x="0" y="1191754"/>
                  </a:lnTo>
                  <a:close/>
                </a:path>
              </a:pathLst>
            </a:custGeom>
            <a:solidFill>
              <a:srgbClr val="000000">
                <a:alpha val="0"/>
              </a:srgbClr>
            </a:solidFill>
          </p:spPr>
        </p:sp>
        <p:sp>
          <p:nvSpPr>
            <p:cNvPr name="TextBox 41" id="41"/>
            <p:cNvSpPr txBox="true"/>
            <p:nvPr/>
          </p:nvSpPr>
          <p:spPr>
            <a:xfrm>
              <a:off x="0" y="-47625"/>
              <a:ext cx="13917166"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Pesa los pros y los contras</a:t>
              </a:r>
            </a:p>
          </p:txBody>
        </p:sp>
      </p:grpSp>
      <p:grpSp>
        <p:nvGrpSpPr>
          <p:cNvPr name="Group 42" id="42"/>
          <p:cNvGrpSpPr/>
          <p:nvPr/>
        </p:nvGrpSpPr>
        <p:grpSpPr>
          <a:xfrm rot="0">
            <a:off x="5115444" y="5527766"/>
            <a:ext cx="1107744" cy="1107744"/>
            <a:chOff x="0" y="0"/>
            <a:chExt cx="1476992" cy="1476992"/>
          </a:xfrm>
        </p:grpSpPr>
        <p:sp>
          <p:nvSpPr>
            <p:cNvPr name="Freeform 43" id="43"/>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44" id="44"/>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45" id="45"/>
          <p:cNvGrpSpPr/>
          <p:nvPr/>
        </p:nvGrpSpPr>
        <p:grpSpPr>
          <a:xfrm rot="0">
            <a:off x="5328398" y="6918141"/>
            <a:ext cx="10759744" cy="893816"/>
            <a:chOff x="0" y="0"/>
            <a:chExt cx="14346326" cy="1191754"/>
          </a:xfrm>
        </p:grpSpPr>
        <p:sp>
          <p:nvSpPr>
            <p:cNvPr name="Freeform 46" id="46"/>
            <p:cNvSpPr/>
            <p:nvPr/>
          </p:nvSpPr>
          <p:spPr>
            <a:xfrm flipH="false" flipV="false" rot="0">
              <a:off x="25400" y="25400"/>
              <a:ext cx="14295501" cy="1140968"/>
            </a:xfrm>
            <a:custGeom>
              <a:avLst/>
              <a:gdLst/>
              <a:ahLst/>
              <a:cxnLst/>
              <a:rect r="r" b="b" t="t" l="l"/>
              <a:pathLst>
                <a:path h="1140968" w="14295501">
                  <a:moveTo>
                    <a:pt x="0" y="0"/>
                  </a:moveTo>
                  <a:lnTo>
                    <a:pt x="14295501" y="0"/>
                  </a:lnTo>
                  <a:lnTo>
                    <a:pt x="14295501" y="1140968"/>
                  </a:lnTo>
                  <a:lnTo>
                    <a:pt x="0" y="1140968"/>
                  </a:lnTo>
                  <a:close/>
                </a:path>
              </a:pathLst>
            </a:custGeom>
            <a:solidFill>
              <a:srgbClr val="70C573"/>
            </a:solidFill>
          </p:spPr>
        </p:sp>
        <p:sp>
          <p:nvSpPr>
            <p:cNvPr name="Freeform 47" id="47"/>
            <p:cNvSpPr/>
            <p:nvPr/>
          </p:nvSpPr>
          <p:spPr>
            <a:xfrm flipH="false" flipV="false" rot="0">
              <a:off x="0" y="0"/>
              <a:ext cx="14346301" cy="1191768"/>
            </a:xfrm>
            <a:custGeom>
              <a:avLst/>
              <a:gdLst/>
              <a:ahLst/>
              <a:cxnLst/>
              <a:rect r="r" b="b" t="t" l="l"/>
              <a:pathLst>
                <a:path h="1191768" w="14346301">
                  <a:moveTo>
                    <a:pt x="25400" y="0"/>
                  </a:moveTo>
                  <a:lnTo>
                    <a:pt x="14320901" y="0"/>
                  </a:lnTo>
                  <a:cubicBezTo>
                    <a:pt x="14334871" y="0"/>
                    <a:pt x="14346301" y="11430"/>
                    <a:pt x="14346301" y="25400"/>
                  </a:cubicBezTo>
                  <a:lnTo>
                    <a:pt x="14346301" y="1166368"/>
                  </a:lnTo>
                  <a:cubicBezTo>
                    <a:pt x="14346301" y="1180338"/>
                    <a:pt x="14334871" y="1191768"/>
                    <a:pt x="1432090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4320901" y="1140968"/>
                  </a:lnTo>
                  <a:lnTo>
                    <a:pt x="14320901" y="1166368"/>
                  </a:lnTo>
                  <a:lnTo>
                    <a:pt x="14295501" y="1166368"/>
                  </a:lnTo>
                  <a:lnTo>
                    <a:pt x="14295501" y="25400"/>
                  </a:lnTo>
                  <a:lnTo>
                    <a:pt x="14320901" y="25400"/>
                  </a:lnTo>
                  <a:lnTo>
                    <a:pt x="14320901" y="50800"/>
                  </a:lnTo>
                  <a:lnTo>
                    <a:pt x="25400" y="50800"/>
                  </a:lnTo>
                  <a:close/>
                </a:path>
              </a:pathLst>
            </a:custGeom>
            <a:solidFill>
              <a:srgbClr val="F2F2F2"/>
            </a:solidFill>
          </p:spPr>
        </p:sp>
      </p:grpSp>
      <p:grpSp>
        <p:nvGrpSpPr>
          <p:cNvPr name="Group 48" id="48"/>
          <p:cNvGrpSpPr/>
          <p:nvPr/>
        </p:nvGrpSpPr>
        <p:grpSpPr>
          <a:xfrm rot="0">
            <a:off x="6354150" y="6919070"/>
            <a:ext cx="10759744" cy="893816"/>
            <a:chOff x="0" y="0"/>
            <a:chExt cx="14346326" cy="1191754"/>
          </a:xfrm>
        </p:grpSpPr>
        <p:sp>
          <p:nvSpPr>
            <p:cNvPr name="Freeform 49" id="49"/>
            <p:cNvSpPr/>
            <p:nvPr/>
          </p:nvSpPr>
          <p:spPr>
            <a:xfrm flipH="false" flipV="false" rot="0">
              <a:off x="0" y="0"/>
              <a:ext cx="14346326" cy="1191754"/>
            </a:xfrm>
            <a:custGeom>
              <a:avLst/>
              <a:gdLst/>
              <a:ahLst/>
              <a:cxnLst/>
              <a:rect r="r" b="b" t="t" l="l"/>
              <a:pathLst>
                <a:path h="1191754" w="14346326">
                  <a:moveTo>
                    <a:pt x="0" y="0"/>
                  </a:moveTo>
                  <a:lnTo>
                    <a:pt x="14346326" y="0"/>
                  </a:lnTo>
                  <a:lnTo>
                    <a:pt x="14346326" y="1191754"/>
                  </a:lnTo>
                  <a:lnTo>
                    <a:pt x="0" y="1191754"/>
                  </a:lnTo>
                  <a:close/>
                </a:path>
              </a:pathLst>
            </a:custGeom>
            <a:solidFill>
              <a:srgbClr val="000000">
                <a:alpha val="0"/>
              </a:srgbClr>
            </a:solidFill>
          </p:spPr>
        </p:sp>
        <p:sp>
          <p:nvSpPr>
            <p:cNvPr name="TextBox 50" id="50"/>
            <p:cNvSpPr txBox="true"/>
            <p:nvPr/>
          </p:nvSpPr>
          <p:spPr>
            <a:xfrm>
              <a:off x="0" y="-47625"/>
              <a:ext cx="14346326"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Elige el mejor</a:t>
              </a:r>
            </a:p>
          </p:txBody>
        </p:sp>
      </p:grpSp>
      <p:grpSp>
        <p:nvGrpSpPr>
          <p:cNvPr name="Group 51" id="51"/>
          <p:cNvGrpSpPr/>
          <p:nvPr/>
        </p:nvGrpSpPr>
        <p:grpSpPr>
          <a:xfrm rot="0">
            <a:off x="4793576" y="6811176"/>
            <a:ext cx="1107744" cy="1107744"/>
            <a:chOff x="0" y="0"/>
            <a:chExt cx="1476992" cy="1476992"/>
          </a:xfrm>
        </p:grpSpPr>
        <p:sp>
          <p:nvSpPr>
            <p:cNvPr name="Freeform 52" id="52"/>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53" id="53"/>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54" id="54"/>
          <p:cNvGrpSpPr/>
          <p:nvPr/>
        </p:nvGrpSpPr>
        <p:grpSpPr>
          <a:xfrm rot="0">
            <a:off x="4624514" y="8201552"/>
            <a:ext cx="11463628" cy="893816"/>
            <a:chOff x="0" y="0"/>
            <a:chExt cx="15284838" cy="1191754"/>
          </a:xfrm>
        </p:grpSpPr>
        <p:sp>
          <p:nvSpPr>
            <p:cNvPr name="Freeform 55" id="55"/>
            <p:cNvSpPr/>
            <p:nvPr/>
          </p:nvSpPr>
          <p:spPr>
            <a:xfrm flipH="false" flipV="false" rot="0">
              <a:off x="25400" y="25400"/>
              <a:ext cx="15234031" cy="1140968"/>
            </a:xfrm>
            <a:custGeom>
              <a:avLst/>
              <a:gdLst/>
              <a:ahLst/>
              <a:cxnLst/>
              <a:rect r="r" b="b" t="t" l="l"/>
              <a:pathLst>
                <a:path h="1140968" w="15234031">
                  <a:moveTo>
                    <a:pt x="0" y="0"/>
                  </a:moveTo>
                  <a:lnTo>
                    <a:pt x="15234031" y="0"/>
                  </a:lnTo>
                  <a:lnTo>
                    <a:pt x="15234031" y="1140968"/>
                  </a:lnTo>
                  <a:lnTo>
                    <a:pt x="0" y="1140968"/>
                  </a:lnTo>
                  <a:close/>
                </a:path>
              </a:pathLst>
            </a:custGeom>
            <a:solidFill>
              <a:srgbClr val="70C573"/>
            </a:solidFill>
          </p:spPr>
        </p:sp>
        <p:sp>
          <p:nvSpPr>
            <p:cNvPr name="Freeform 56" id="56"/>
            <p:cNvSpPr/>
            <p:nvPr/>
          </p:nvSpPr>
          <p:spPr>
            <a:xfrm flipH="false" flipV="false" rot="0">
              <a:off x="0" y="0"/>
              <a:ext cx="15284831" cy="1191768"/>
            </a:xfrm>
            <a:custGeom>
              <a:avLst/>
              <a:gdLst/>
              <a:ahLst/>
              <a:cxnLst/>
              <a:rect r="r" b="b" t="t" l="l"/>
              <a:pathLst>
                <a:path h="1191768" w="15284831">
                  <a:moveTo>
                    <a:pt x="25400" y="0"/>
                  </a:moveTo>
                  <a:lnTo>
                    <a:pt x="15259431" y="0"/>
                  </a:lnTo>
                  <a:cubicBezTo>
                    <a:pt x="15273401" y="0"/>
                    <a:pt x="15284831" y="11430"/>
                    <a:pt x="15284831" y="25400"/>
                  </a:cubicBezTo>
                  <a:lnTo>
                    <a:pt x="15284831" y="1166368"/>
                  </a:lnTo>
                  <a:cubicBezTo>
                    <a:pt x="15284831" y="1180338"/>
                    <a:pt x="15273401" y="1191768"/>
                    <a:pt x="1525943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5259431" y="1140968"/>
                  </a:lnTo>
                  <a:lnTo>
                    <a:pt x="15259431" y="1166368"/>
                  </a:lnTo>
                  <a:lnTo>
                    <a:pt x="15234031" y="1166368"/>
                  </a:lnTo>
                  <a:lnTo>
                    <a:pt x="15234031" y="25400"/>
                  </a:lnTo>
                  <a:lnTo>
                    <a:pt x="15259431" y="25400"/>
                  </a:lnTo>
                  <a:lnTo>
                    <a:pt x="15259431" y="50800"/>
                  </a:lnTo>
                  <a:lnTo>
                    <a:pt x="25400" y="50800"/>
                  </a:lnTo>
                  <a:close/>
                </a:path>
              </a:pathLst>
            </a:custGeom>
            <a:solidFill>
              <a:srgbClr val="F2F2F2"/>
            </a:solidFill>
          </p:spPr>
        </p:sp>
      </p:grpSp>
      <p:grpSp>
        <p:nvGrpSpPr>
          <p:cNvPr name="Group 57" id="57"/>
          <p:cNvGrpSpPr/>
          <p:nvPr/>
        </p:nvGrpSpPr>
        <p:grpSpPr>
          <a:xfrm rot="0">
            <a:off x="5502089" y="8204670"/>
            <a:ext cx="11463628" cy="893816"/>
            <a:chOff x="0" y="0"/>
            <a:chExt cx="15284838" cy="1191754"/>
          </a:xfrm>
        </p:grpSpPr>
        <p:sp>
          <p:nvSpPr>
            <p:cNvPr name="Freeform 58" id="58"/>
            <p:cNvSpPr/>
            <p:nvPr/>
          </p:nvSpPr>
          <p:spPr>
            <a:xfrm flipH="false" flipV="false" rot="0">
              <a:off x="0" y="0"/>
              <a:ext cx="15284838" cy="1191754"/>
            </a:xfrm>
            <a:custGeom>
              <a:avLst/>
              <a:gdLst/>
              <a:ahLst/>
              <a:cxnLst/>
              <a:rect r="r" b="b" t="t" l="l"/>
              <a:pathLst>
                <a:path h="1191754" w="15284838">
                  <a:moveTo>
                    <a:pt x="0" y="0"/>
                  </a:moveTo>
                  <a:lnTo>
                    <a:pt x="15284838" y="0"/>
                  </a:lnTo>
                  <a:lnTo>
                    <a:pt x="15284838" y="1191754"/>
                  </a:lnTo>
                  <a:lnTo>
                    <a:pt x="0" y="1191754"/>
                  </a:lnTo>
                  <a:close/>
                </a:path>
              </a:pathLst>
            </a:custGeom>
            <a:solidFill>
              <a:srgbClr val="000000">
                <a:alpha val="0"/>
              </a:srgbClr>
            </a:solidFill>
          </p:spPr>
        </p:sp>
        <p:sp>
          <p:nvSpPr>
            <p:cNvPr name="TextBox 59" id="59"/>
            <p:cNvSpPr txBox="true"/>
            <p:nvPr/>
          </p:nvSpPr>
          <p:spPr>
            <a:xfrm>
              <a:off x="0" y="-47625"/>
              <a:ext cx="15284838"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Implementar y reflexionar</a:t>
              </a:r>
            </a:p>
          </p:txBody>
        </p:sp>
      </p:grpSp>
      <p:grpSp>
        <p:nvGrpSpPr>
          <p:cNvPr name="Group 60" id="60"/>
          <p:cNvGrpSpPr/>
          <p:nvPr/>
        </p:nvGrpSpPr>
        <p:grpSpPr>
          <a:xfrm rot="0">
            <a:off x="4089690" y="8094588"/>
            <a:ext cx="1107744" cy="1107744"/>
            <a:chOff x="0" y="0"/>
            <a:chExt cx="1476992" cy="1476992"/>
          </a:xfrm>
        </p:grpSpPr>
        <p:sp>
          <p:nvSpPr>
            <p:cNvPr name="Freeform 61" id="61"/>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62" id="62"/>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63" id="63"/>
          <p:cNvGrpSpPr/>
          <p:nvPr/>
        </p:nvGrpSpPr>
        <p:grpSpPr>
          <a:xfrm rot="0">
            <a:off x="850993" y="3379244"/>
            <a:ext cx="2986017" cy="2996253"/>
            <a:chOff x="0" y="0"/>
            <a:chExt cx="3981356" cy="3995004"/>
          </a:xfrm>
        </p:grpSpPr>
        <p:sp>
          <p:nvSpPr>
            <p:cNvPr name="Freeform 64" id="64"/>
            <p:cNvSpPr/>
            <p:nvPr/>
          </p:nvSpPr>
          <p:spPr>
            <a:xfrm flipH="false" flipV="false" rot="0">
              <a:off x="25400" y="25400"/>
              <a:ext cx="3930523" cy="3944239"/>
            </a:xfrm>
            <a:custGeom>
              <a:avLst/>
              <a:gdLst/>
              <a:ahLst/>
              <a:cxnLst/>
              <a:rect r="r" b="b" t="t" l="l"/>
              <a:pathLst>
                <a:path h="3944239" w="3930523">
                  <a:moveTo>
                    <a:pt x="1965325" y="3944239"/>
                  </a:moveTo>
                  <a:cubicBezTo>
                    <a:pt x="879856" y="3944239"/>
                    <a:pt x="0" y="3061208"/>
                    <a:pt x="0" y="1972056"/>
                  </a:cubicBezTo>
                  <a:cubicBezTo>
                    <a:pt x="0" y="882904"/>
                    <a:pt x="879856" y="0"/>
                    <a:pt x="1965325" y="0"/>
                  </a:cubicBezTo>
                  <a:cubicBezTo>
                    <a:pt x="3050794" y="0"/>
                    <a:pt x="3930523" y="882904"/>
                    <a:pt x="3930523" y="1972056"/>
                  </a:cubicBezTo>
                  <a:cubicBezTo>
                    <a:pt x="3930523" y="2495042"/>
                    <a:pt x="3723513" y="2996692"/>
                    <a:pt x="3354959" y="3366516"/>
                  </a:cubicBezTo>
                  <a:lnTo>
                    <a:pt x="3930523" y="3366516"/>
                  </a:lnTo>
                  <a:lnTo>
                    <a:pt x="3930523" y="3944112"/>
                  </a:lnTo>
                  <a:close/>
                </a:path>
              </a:pathLst>
            </a:custGeom>
            <a:solidFill>
              <a:srgbClr val="F2F2F2"/>
            </a:solidFill>
          </p:spPr>
        </p:sp>
        <p:sp>
          <p:nvSpPr>
            <p:cNvPr name="Freeform 65" id="65"/>
            <p:cNvSpPr/>
            <p:nvPr/>
          </p:nvSpPr>
          <p:spPr>
            <a:xfrm flipH="false" flipV="false" rot="0">
              <a:off x="0" y="0"/>
              <a:ext cx="3981450" cy="3995039"/>
            </a:xfrm>
            <a:custGeom>
              <a:avLst/>
              <a:gdLst/>
              <a:ahLst/>
              <a:cxnLst/>
              <a:rect r="r" b="b" t="t" l="l"/>
              <a:pathLst>
                <a:path h="3995039" w="3981450">
                  <a:moveTo>
                    <a:pt x="1990725" y="3995039"/>
                  </a:moveTo>
                  <a:cubicBezTo>
                    <a:pt x="891159" y="3995039"/>
                    <a:pt x="0" y="3100578"/>
                    <a:pt x="0" y="1997456"/>
                  </a:cubicBezTo>
                  <a:cubicBezTo>
                    <a:pt x="0" y="894334"/>
                    <a:pt x="891159" y="0"/>
                    <a:pt x="1990725" y="0"/>
                  </a:cubicBezTo>
                  <a:lnTo>
                    <a:pt x="1990725" y="25400"/>
                  </a:lnTo>
                  <a:lnTo>
                    <a:pt x="1990725" y="0"/>
                  </a:lnTo>
                  <a:cubicBezTo>
                    <a:pt x="3090291" y="0"/>
                    <a:pt x="3981450" y="894334"/>
                    <a:pt x="3981450" y="1997456"/>
                  </a:cubicBezTo>
                  <a:lnTo>
                    <a:pt x="3956050" y="1997456"/>
                  </a:lnTo>
                  <a:lnTo>
                    <a:pt x="3981450" y="1997456"/>
                  </a:lnTo>
                  <a:cubicBezTo>
                    <a:pt x="3981450" y="2527173"/>
                    <a:pt x="3771773" y="3035300"/>
                    <a:pt x="3398393" y="3409823"/>
                  </a:cubicBezTo>
                  <a:lnTo>
                    <a:pt x="3380359" y="3391916"/>
                  </a:lnTo>
                  <a:lnTo>
                    <a:pt x="3380359" y="3366516"/>
                  </a:lnTo>
                  <a:lnTo>
                    <a:pt x="3955923" y="3366516"/>
                  </a:lnTo>
                  <a:cubicBezTo>
                    <a:pt x="3969893" y="3366516"/>
                    <a:pt x="3981323" y="3377946"/>
                    <a:pt x="3981323" y="3391916"/>
                  </a:cubicBezTo>
                  <a:lnTo>
                    <a:pt x="3981323" y="3969512"/>
                  </a:lnTo>
                  <a:cubicBezTo>
                    <a:pt x="3981323" y="3983482"/>
                    <a:pt x="3969893" y="3994912"/>
                    <a:pt x="3955923" y="3994912"/>
                  </a:cubicBezTo>
                  <a:lnTo>
                    <a:pt x="1990725" y="3994912"/>
                  </a:lnTo>
                  <a:lnTo>
                    <a:pt x="1990725" y="3969512"/>
                  </a:lnTo>
                  <a:lnTo>
                    <a:pt x="1990725" y="3994912"/>
                  </a:lnTo>
                  <a:moveTo>
                    <a:pt x="1990725" y="3944112"/>
                  </a:moveTo>
                  <a:lnTo>
                    <a:pt x="3955923" y="3944112"/>
                  </a:lnTo>
                  <a:lnTo>
                    <a:pt x="3955923" y="3969512"/>
                  </a:lnTo>
                  <a:lnTo>
                    <a:pt x="3930523" y="3969512"/>
                  </a:lnTo>
                  <a:lnTo>
                    <a:pt x="3930523" y="3392043"/>
                  </a:lnTo>
                  <a:lnTo>
                    <a:pt x="3955923" y="3392043"/>
                  </a:lnTo>
                  <a:lnTo>
                    <a:pt x="3955923" y="3417443"/>
                  </a:lnTo>
                  <a:lnTo>
                    <a:pt x="3380359" y="3417443"/>
                  </a:lnTo>
                  <a:cubicBezTo>
                    <a:pt x="3370072" y="3417443"/>
                    <a:pt x="3360801" y="3411220"/>
                    <a:pt x="3356864" y="3401822"/>
                  </a:cubicBezTo>
                  <a:cubicBezTo>
                    <a:pt x="3352927" y="3392424"/>
                    <a:pt x="3355086" y="3381375"/>
                    <a:pt x="3362325" y="3374136"/>
                  </a:cubicBezTo>
                  <a:cubicBezTo>
                    <a:pt x="3726180" y="3009011"/>
                    <a:pt x="3930523" y="2513965"/>
                    <a:pt x="3930523" y="1997583"/>
                  </a:cubicBezTo>
                  <a:cubicBezTo>
                    <a:pt x="3930523" y="922274"/>
                    <a:pt x="3061970" y="50800"/>
                    <a:pt x="1990725" y="50800"/>
                  </a:cubicBezTo>
                  <a:lnTo>
                    <a:pt x="1990725" y="25400"/>
                  </a:lnTo>
                  <a:lnTo>
                    <a:pt x="1990725" y="50800"/>
                  </a:lnTo>
                  <a:cubicBezTo>
                    <a:pt x="919353" y="50800"/>
                    <a:pt x="50800" y="922274"/>
                    <a:pt x="50800" y="1997456"/>
                  </a:cubicBezTo>
                  <a:lnTo>
                    <a:pt x="25400" y="1997456"/>
                  </a:lnTo>
                  <a:lnTo>
                    <a:pt x="50800" y="1997456"/>
                  </a:lnTo>
                  <a:cubicBezTo>
                    <a:pt x="50800" y="3072638"/>
                    <a:pt x="919353" y="3944112"/>
                    <a:pt x="1990725" y="3944112"/>
                  </a:cubicBezTo>
                  <a:close/>
                </a:path>
              </a:pathLst>
            </a:custGeom>
            <a:solidFill>
              <a:srgbClr val="70C573"/>
            </a:solidFill>
          </p:spPr>
        </p:sp>
        <p:sp>
          <p:nvSpPr>
            <p:cNvPr name="TextBox 66" id="66"/>
            <p:cNvSpPr txBox="true"/>
            <p:nvPr/>
          </p:nvSpPr>
          <p:spPr>
            <a:xfrm>
              <a:off x="0" y="-47625"/>
              <a:ext cx="3981356" cy="4042629"/>
            </a:xfrm>
            <a:prstGeom prst="rect">
              <a:avLst/>
            </a:prstGeom>
          </p:spPr>
          <p:txBody>
            <a:bodyPr anchor="ctr" rtlCol="false" tIns="50800" lIns="50800" bIns="50800" rIns="50800"/>
            <a:lstStyle/>
            <a:p>
              <a:pPr algn="ctr" marL="0" indent="0" lvl="0">
                <a:lnSpc>
                  <a:spcPts val="2520"/>
                </a:lnSpc>
              </a:pPr>
              <a:r>
                <a:rPr lang="en-US" sz="2100">
                  <a:solidFill>
                    <a:srgbClr val="2C2C2C"/>
                  </a:solidFill>
                  <a:latin typeface="Arial"/>
                  <a:ea typeface="Arial"/>
                  <a:cs typeface="Arial"/>
                  <a:sym typeface="Arial"/>
                </a:rPr>
                <a:t>🔍 Use esto para cualquier decisión financiera, desde comprar un teléfono hasta elegir un plan de ahorro.</a:t>
              </a:r>
            </a:p>
          </p:txBody>
        </p:sp>
      </p:grpSp>
    </p:spTree>
  </p:cSld>
  <p:clrMapOvr>
    <a:masterClrMapping/>
  </p:clrMapOvr>
</p:sld>
</file>

<file path=ppt/slides/slide11.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Tu futuro financiero empieza ahora</a:t>
              </a:r>
            </a:p>
          </p:txBody>
        </p:sp>
      </p:grpSp>
      <p:grpSp>
        <p:nvGrpSpPr>
          <p:cNvPr name="Group 7" id="7"/>
          <p:cNvGrpSpPr/>
          <p:nvPr/>
        </p:nvGrpSpPr>
        <p:grpSpPr>
          <a:xfrm rot="0">
            <a:off x="1504665" y="1453410"/>
            <a:ext cx="4858362" cy="1952514"/>
            <a:chOff x="0" y="0"/>
            <a:chExt cx="6477816" cy="2603352"/>
          </a:xfrm>
        </p:grpSpPr>
        <p:sp>
          <p:nvSpPr>
            <p:cNvPr name="Freeform 8" id="8"/>
            <p:cNvSpPr/>
            <p:nvPr/>
          </p:nvSpPr>
          <p:spPr>
            <a:xfrm flipH="false" flipV="false" rot="0">
              <a:off x="0" y="0"/>
              <a:ext cx="6477816" cy="2603352"/>
            </a:xfrm>
            <a:custGeom>
              <a:avLst/>
              <a:gdLst/>
              <a:ahLst/>
              <a:cxnLst/>
              <a:rect r="r" b="b" t="t" l="l"/>
              <a:pathLst>
                <a:path h="2603352" w="6477816">
                  <a:moveTo>
                    <a:pt x="0" y="0"/>
                  </a:moveTo>
                  <a:lnTo>
                    <a:pt x="6477816" y="0"/>
                  </a:lnTo>
                  <a:lnTo>
                    <a:pt x="6477816" y="2603352"/>
                  </a:lnTo>
                  <a:lnTo>
                    <a:pt x="0" y="2603352"/>
                  </a:lnTo>
                  <a:close/>
                </a:path>
              </a:pathLst>
            </a:custGeom>
            <a:solidFill>
              <a:srgbClr val="000000">
                <a:alpha val="0"/>
              </a:srgbClr>
            </a:solidFill>
          </p:spPr>
        </p:sp>
        <p:sp>
          <p:nvSpPr>
            <p:cNvPr name="TextBox 9" id="9"/>
            <p:cNvSpPr txBox="true"/>
            <p:nvPr/>
          </p:nvSpPr>
          <p:spPr>
            <a:xfrm>
              <a:off x="0" y="19050"/>
              <a:ext cx="6477816" cy="2584302"/>
            </a:xfrm>
            <a:prstGeom prst="rect">
              <a:avLst/>
            </a:prstGeom>
          </p:spPr>
          <p:txBody>
            <a:bodyPr anchor="ctr" rtlCol="false" tIns="0" lIns="0" bIns="0" rIns="0"/>
            <a:lstStyle/>
            <a:p>
              <a:pPr algn="just" marL="0" indent="0" lvl="0">
                <a:lnSpc>
                  <a:spcPts val="1944"/>
                </a:lnSpc>
              </a:pPr>
              <a:r>
                <a:rPr lang="en-US" b="true" sz="2250">
                  <a:solidFill>
                    <a:srgbClr val="A56793"/>
                  </a:solidFill>
                  <a:latin typeface="Calibri (MS) Bold"/>
                  <a:ea typeface="Calibri (MS) Bold"/>
                  <a:cs typeface="Calibri (MS) Bold"/>
                  <a:sym typeface="Calibri (MS) Bold"/>
                </a:rPr>
                <a:t>Metas a corto plazo (próximos 1 a 2 años):</a:t>
              </a:r>
            </a:p>
            <a:p>
              <a:pPr algn="just" marL="0" indent="0" lvl="0">
                <a:lnSpc>
                  <a:spcPts val="1944"/>
                </a:lnSpc>
              </a:pPr>
              <a:r>
                <a:rPr lang="en-US" b="true" sz="2250">
                  <a:solidFill>
                    <a:srgbClr val="A56793"/>
                  </a:solidFill>
                  <a:latin typeface="Calibri (MS) Bold"/>
                  <a:ea typeface="Calibri (MS) Bold"/>
                  <a:cs typeface="Calibri (MS) Bold"/>
                  <a:sym typeface="Calibri (MS) Bold"/>
                </a:rPr>
                <a:t>Comprar un teléfono nuevo</a:t>
              </a:r>
            </a:p>
            <a:p>
              <a:pPr algn="just" marL="0" indent="0" lvl="0">
                <a:lnSpc>
                  <a:spcPts val="1944"/>
                </a:lnSpc>
              </a:pPr>
              <a:r>
                <a:rPr lang="en-US" b="true" sz="2250">
                  <a:solidFill>
                    <a:srgbClr val="A56793"/>
                  </a:solidFill>
                  <a:latin typeface="Calibri (MS) Bold"/>
                  <a:ea typeface="Calibri (MS) Bold"/>
                  <a:cs typeface="Calibri (MS) Bold"/>
                  <a:sym typeface="Calibri (MS) Bold"/>
                </a:rPr>
                <a:t>Ahorrar para un viaje al extranjero</a:t>
              </a:r>
            </a:p>
            <a:p>
              <a:pPr algn="just" marL="0" indent="0" lvl="0">
                <a:lnSpc>
                  <a:spcPts val="1944"/>
                </a:lnSpc>
              </a:pPr>
              <a:r>
                <a:rPr lang="en-US" b="true" sz="2250">
                  <a:solidFill>
                    <a:srgbClr val="A56793"/>
                  </a:solidFill>
                  <a:latin typeface="Calibri (MS) Bold"/>
                  <a:ea typeface="Calibri (MS) Bold"/>
                  <a:cs typeface="Calibri (MS) Bold"/>
                  <a:sym typeface="Calibri (MS) Bold"/>
                </a:rPr>
                <a:t>Pagar el anticipo de un automóvil</a:t>
              </a:r>
            </a:p>
          </p:txBody>
        </p:sp>
      </p:grpSp>
      <p:sp>
        <p:nvSpPr>
          <p:cNvPr name="AutoShape 10" id="10"/>
          <p:cNvSpPr/>
          <p:nvPr/>
        </p:nvSpPr>
        <p:spPr>
          <a:xfrm rot="3279">
            <a:off x="1497518" y="3848668"/>
            <a:ext cx="14979065" cy="0"/>
          </a:xfrm>
          <a:prstGeom prst="line">
            <a:avLst/>
          </a:prstGeom>
          <a:ln cap="rnd" w="9525">
            <a:solidFill>
              <a:srgbClr val="70C573"/>
            </a:solidFill>
            <a:prstDash val="solid"/>
            <a:headEnd type="none" len="sm" w="sm"/>
            <a:tailEnd type="triangle" len="med" w="lg"/>
          </a:ln>
        </p:spPr>
      </p:sp>
      <p:grpSp>
        <p:nvGrpSpPr>
          <p:cNvPr name="Group 11" id="11"/>
          <p:cNvGrpSpPr/>
          <p:nvPr/>
        </p:nvGrpSpPr>
        <p:grpSpPr>
          <a:xfrm rot="0">
            <a:off x="12300290" y="4167246"/>
            <a:ext cx="4858362" cy="2333932"/>
            <a:chOff x="0" y="0"/>
            <a:chExt cx="6477816" cy="3111910"/>
          </a:xfrm>
        </p:grpSpPr>
        <p:sp>
          <p:nvSpPr>
            <p:cNvPr name="Freeform 12" id="12"/>
            <p:cNvSpPr/>
            <p:nvPr/>
          </p:nvSpPr>
          <p:spPr>
            <a:xfrm flipH="false" flipV="false" rot="0">
              <a:off x="0" y="0"/>
              <a:ext cx="6477816" cy="3111910"/>
            </a:xfrm>
            <a:custGeom>
              <a:avLst/>
              <a:gdLst/>
              <a:ahLst/>
              <a:cxnLst/>
              <a:rect r="r" b="b" t="t" l="l"/>
              <a:pathLst>
                <a:path h="3111910" w="6477816">
                  <a:moveTo>
                    <a:pt x="0" y="0"/>
                  </a:moveTo>
                  <a:lnTo>
                    <a:pt x="6477816" y="0"/>
                  </a:lnTo>
                  <a:lnTo>
                    <a:pt x="6477816" y="3111910"/>
                  </a:lnTo>
                  <a:lnTo>
                    <a:pt x="0" y="3111910"/>
                  </a:lnTo>
                  <a:close/>
                </a:path>
              </a:pathLst>
            </a:custGeom>
            <a:solidFill>
              <a:srgbClr val="000000">
                <a:alpha val="0"/>
              </a:srgbClr>
            </a:solidFill>
          </p:spPr>
        </p:sp>
        <p:sp>
          <p:nvSpPr>
            <p:cNvPr name="TextBox 13" id="13"/>
            <p:cNvSpPr txBox="true"/>
            <p:nvPr/>
          </p:nvSpPr>
          <p:spPr>
            <a:xfrm>
              <a:off x="0" y="19050"/>
              <a:ext cx="6477816" cy="3092860"/>
            </a:xfrm>
            <a:prstGeom prst="rect">
              <a:avLst/>
            </a:prstGeom>
          </p:spPr>
          <p:txBody>
            <a:bodyPr anchor="ctr" rtlCol="false" tIns="0" lIns="0" bIns="0" rIns="0"/>
            <a:lstStyle/>
            <a:p>
              <a:pPr algn="just" marL="0" indent="0" lvl="0">
                <a:lnSpc>
                  <a:spcPts val="1944"/>
                </a:lnSpc>
              </a:pPr>
              <a:r>
                <a:rPr lang="en-US" b="true" sz="2250">
                  <a:solidFill>
                    <a:srgbClr val="A56793"/>
                  </a:solidFill>
                  <a:latin typeface="Calibri (MS) Bold"/>
                  <a:ea typeface="Calibri (MS) Bold"/>
                  <a:cs typeface="Calibri (MS) Bold"/>
                  <a:sym typeface="Calibri (MS) Bold"/>
                </a:rPr>
                <a:t>Metas a largo plazo (más de 3 años):</a:t>
              </a:r>
            </a:p>
            <a:p>
              <a:pPr algn="just" marL="0" indent="0" lvl="0">
                <a:lnSpc>
                  <a:spcPts val="1944"/>
                </a:lnSpc>
              </a:pPr>
              <a:r>
                <a:rPr lang="en-US" b="true" sz="2250">
                  <a:solidFill>
                    <a:srgbClr val="A56793"/>
                  </a:solidFill>
                  <a:latin typeface="Calibri (MS) Bold"/>
                  <a:ea typeface="Calibri (MS) Bold"/>
                  <a:cs typeface="Calibri (MS) Bold"/>
                  <a:sym typeface="Calibri (MS) Bold"/>
                </a:rPr>
                <a:t>Financia tu educación</a:t>
              </a:r>
            </a:p>
            <a:p>
              <a:pPr algn="just" marL="0" indent="0" lvl="0">
                <a:lnSpc>
                  <a:spcPts val="1944"/>
                </a:lnSpc>
              </a:pPr>
              <a:r>
                <a:rPr lang="en-US" b="true" sz="2250">
                  <a:solidFill>
                    <a:srgbClr val="A56793"/>
                  </a:solidFill>
                  <a:latin typeface="Calibri (MS) Bold"/>
                  <a:ea typeface="Calibri (MS) Bold"/>
                  <a:cs typeface="Calibri (MS) Bold"/>
                  <a:sym typeface="Calibri (MS) Bold"/>
                </a:rPr>
                <a:t>Comprar una casa</a:t>
              </a:r>
            </a:p>
            <a:p>
              <a:pPr algn="just" marL="0" indent="0" lvl="0">
                <a:lnSpc>
                  <a:spcPts val="1944"/>
                </a:lnSpc>
              </a:pPr>
              <a:r>
                <a:rPr lang="en-US" b="true" sz="2250">
                  <a:solidFill>
                    <a:srgbClr val="A56793"/>
                  </a:solidFill>
                  <a:latin typeface="Calibri (MS) Bold"/>
                  <a:ea typeface="Calibri (MS) Bold"/>
                  <a:cs typeface="Calibri (MS) Bold"/>
                  <a:sym typeface="Calibri (MS) Bold"/>
                </a:rPr>
                <a:t>Plan para una familia y niños</a:t>
              </a:r>
            </a:p>
            <a:p>
              <a:pPr algn="just" marL="0" indent="0" lvl="0">
                <a:lnSpc>
                  <a:spcPts val="1944"/>
                </a:lnSpc>
              </a:pPr>
              <a:r>
                <a:rPr lang="en-US" b="true" sz="2250">
                  <a:solidFill>
                    <a:srgbClr val="A56793"/>
                  </a:solidFill>
                  <a:latin typeface="Calibri (MS) Bold"/>
                  <a:ea typeface="Calibri (MS) Bold"/>
                  <a:cs typeface="Calibri (MS) Bold"/>
                  <a:sym typeface="Calibri (MS) Bold"/>
                </a:rPr>
                <a:t>Ahorrar para la jubilación</a:t>
              </a:r>
            </a:p>
          </p:txBody>
        </p:sp>
      </p:grpSp>
      <p:sp>
        <p:nvSpPr>
          <p:cNvPr name="TextBox 14" id="14"/>
          <p:cNvSpPr txBox="true"/>
          <p:nvPr/>
        </p:nvSpPr>
        <p:spPr>
          <a:xfrm rot="0">
            <a:off x="2159076" y="5265766"/>
            <a:ext cx="6623940" cy="2876550"/>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 Utilice herramientas como presupuestos, seguros e inversiones para respaldar ambos tipos de objetivos.</a:t>
            </a:r>
          </a:p>
          <a:p>
            <a:pPr algn="l" marL="0" indent="0" lvl="0">
              <a:lnSpc>
                <a:spcPts val="2520"/>
              </a:lnSpc>
            </a:pPr>
          </a:p>
          <a:p>
            <a:pPr algn="l" marL="0" indent="0" lvl="0">
              <a:lnSpc>
                <a:spcPts val="2520"/>
              </a:lnSpc>
            </a:pPr>
            <a:r>
              <a:rPr lang="en-US" sz="2100">
                <a:solidFill>
                  <a:srgbClr val="000000"/>
                </a:solidFill>
                <a:latin typeface="Arial"/>
                <a:ea typeface="Arial"/>
                <a:cs typeface="Arial"/>
                <a:sym typeface="Arial"/>
              </a:rPr>
              <a:t>El dinero puede ser confuso, pero también empodera. Cada decisión inteligente que tomas hoy moldea la vida que vivirás mañana.</a:t>
            </a:r>
          </a:p>
          <a:p>
            <a:pPr algn="l" marL="0" indent="0" lvl="0">
              <a:lnSpc>
                <a:spcPts val="2520"/>
              </a:lnSpc>
            </a:pPr>
          </a:p>
          <a:p>
            <a:pPr algn="l" marL="0" indent="0" lvl="0">
              <a:lnSpc>
                <a:spcPts val="2520"/>
              </a:lnSpc>
            </a:pPr>
            <a:r>
              <a:rPr lang="en-US" sz="2100">
                <a:solidFill>
                  <a:srgbClr val="000000"/>
                </a:solidFill>
                <a:latin typeface="Arial"/>
                <a:ea typeface="Arial"/>
                <a:cs typeface="Arial"/>
                <a:sym typeface="Arial"/>
              </a:rPr>
              <a:t>✅ No necesitas ser rico para tener cultura financiera. Solo necesitas empezar.</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en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en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en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en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en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en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en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en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en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en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en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grpSp>
        <p:nvGrpSpPr>
          <p:cNvPr name="Group 31" id="31"/>
          <p:cNvGrpSpPr>
            <a:grpSpLocks noChangeAspect="true"/>
          </p:cNvGrpSpPr>
          <p:nvPr/>
        </p:nvGrpSpPr>
        <p:grpSpPr>
          <a:xfrm rot="0">
            <a:off x="7160182" y="8878846"/>
            <a:ext cx="3849113" cy="821620"/>
            <a:chOff x="0" y="0"/>
            <a:chExt cx="3909182" cy="834442"/>
          </a:xfrm>
        </p:grpSpPr>
        <p:sp>
          <p:nvSpPr>
            <p:cNvPr name="Freeform 32" id="3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3"/>
              <a:stretch>
                <a:fillRect l="-874" t="0" r="-874" b="0"/>
              </a:stretch>
            </a:blipFill>
          </p:spPr>
        </p:sp>
      </p:grpSp>
      <p:grpSp>
        <p:nvGrpSpPr>
          <p:cNvPr name="Group 33" id="33"/>
          <p:cNvGrpSpPr/>
          <p:nvPr/>
        </p:nvGrpSpPr>
        <p:grpSpPr>
          <a:xfrm rot="0">
            <a:off x="3616762" y="4775870"/>
            <a:ext cx="11043738" cy="1543050"/>
            <a:chOff x="0" y="0"/>
            <a:chExt cx="2908639" cy="406400"/>
          </a:xfrm>
        </p:grpSpPr>
        <p:sp>
          <p:nvSpPr>
            <p:cNvPr name="Freeform 34" id="34"/>
            <p:cNvSpPr/>
            <p:nvPr/>
          </p:nvSpPr>
          <p:spPr>
            <a:xfrm flipH="false" flipV="false" rot="0">
              <a:off x="0" y="0"/>
              <a:ext cx="2908639" cy="406400"/>
            </a:xfrm>
            <a:custGeom>
              <a:avLst/>
              <a:gdLst/>
              <a:ahLst/>
              <a:cxnLst/>
              <a:rect r="r" b="b" t="t" l="l"/>
              <a:pathLst>
                <a:path h="406400" w="2908639">
                  <a:moveTo>
                    <a:pt x="0" y="0"/>
                  </a:moveTo>
                  <a:lnTo>
                    <a:pt x="2908639" y="0"/>
                  </a:lnTo>
                  <a:lnTo>
                    <a:pt x="2908639" y="406400"/>
                  </a:lnTo>
                  <a:lnTo>
                    <a:pt x="0" y="406400"/>
                  </a:lnTo>
                  <a:close/>
                </a:path>
              </a:pathLst>
            </a:custGeom>
            <a:solidFill>
              <a:srgbClr val="BFC2CF"/>
            </a:solidFill>
          </p:spPr>
        </p:sp>
        <p:sp>
          <p:nvSpPr>
            <p:cNvPr name="TextBox 35" id="35"/>
            <p:cNvSpPr txBox="true"/>
            <p:nvPr/>
          </p:nvSpPr>
          <p:spPr>
            <a:xfrm>
              <a:off x="0" y="-38100"/>
              <a:ext cx="2908639" cy="444500"/>
            </a:xfrm>
            <a:prstGeom prst="rect">
              <a:avLst/>
            </a:prstGeom>
          </p:spPr>
          <p:txBody>
            <a:bodyPr anchor="ctr" rtlCol="false" tIns="50800" lIns="50800" bIns="50800" rIns="50800"/>
            <a:lstStyle/>
            <a:p>
              <a:pPr algn="ctr">
                <a:lnSpc>
                  <a:spcPts val="2659"/>
                </a:lnSpc>
                <a:spcBef>
                  <a:spcPct val="0"/>
                </a:spcBef>
              </a:pPr>
            </a:p>
          </p:txBody>
        </p:sp>
      </p:grpSp>
      <p:sp>
        <p:nvSpPr>
          <p:cNvPr name="TextBox 36" id="36"/>
          <p:cNvSpPr txBox="true"/>
          <p:nvPr/>
        </p:nvSpPr>
        <p:spPr>
          <a:xfrm rot="0">
            <a:off x="6895028" y="4633341"/>
            <a:ext cx="4497943" cy="1241297"/>
          </a:xfrm>
          <a:prstGeom prst="rect">
            <a:avLst/>
          </a:prstGeom>
        </p:spPr>
        <p:txBody>
          <a:bodyPr anchor="t" rtlCol="false" tIns="0" lIns="0" bIns="0" rIns="0">
            <a:spAutoFit/>
          </a:bodyPr>
          <a:lstStyle/>
          <a:p>
            <a:pPr algn="ctr">
              <a:lnSpc>
                <a:spcPts val="8315"/>
              </a:lnSpc>
              <a:spcBef>
                <a:spcPct val="0"/>
              </a:spcBef>
            </a:pPr>
            <a:r>
              <a:rPr lang="en-US" b="true" sz="7699">
                <a:solidFill>
                  <a:srgbClr val="70C573"/>
                </a:solidFill>
                <a:latin typeface="Calibri (MS) Bold"/>
                <a:ea typeface="Calibri (MS) Bold"/>
                <a:cs typeface="Calibri (MS) Bold"/>
                <a:sym typeface="Calibri (MS) Bold"/>
              </a:rPr>
              <a:t>Actualízate</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en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en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en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en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en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en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en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en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en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en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en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grpSp>
        <p:nvGrpSpPr>
          <p:cNvPr name="Group 32" id="32"/>
          <p:cNvGrpSpPr>
            <a:grpSpLocks noChangeAspect="true"/>
          </p:cNvGrpSpPr>
          <p:nvPr/>
        </p:nvGrpSpPr>
        <p:grpSpPr>
          <a:xfrm rot="0">
            <a:off x="7407888" y="9258300"/>
            <a:ext cx="3472224" cy="741170"/>
            <a:chOff x="0" y="0"/>
            <a:chExt cx="3909182" cy="834442"/>
          </a:xfrm>
        </p:grpSpPr>
        <p:sp>
          <p:nvSpPr>
            <p:cNvPr name="Freeform 33" id="33"/>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3"/>
              <a:stretch>
                <a:fillRect l="-874" t="0" r="-874" b="0"/>
              </a:stretch>
            </a:blipFill>
          </p:spPr>
        </p:sp>
      </p:grpSp>
      <p:grpSp>
        <p:nvGrpSpPr>
          <p:cNvPr name="Group 34" id="34"/>
          <p:cNvGrpSpPr/>
          <p:nvPr/>
        </p:nvGrpSpPr>
        <p:grpSpPr>
          <a:xfrm rot="0">
            <a:off x="4776466" y="3600450"/>
            <a:ext cx="11043738" cy="1543050"/>
            <a:chOff x="0" y="0"/>
            <a:chExt cx="2908639" cy="406400"/>
          </a:xfrm>
        </p:grpSpPr>
        <p:sp>
          <p:nvSpPr>
            <p:cNvPr name="Freeform 35" id="35"/>
            <p:cNvSpPr/>
            <p:nvPr/>
          </p:nvSpPr>
          <p:spPr>
            <a:xfrm flipH="false" flipV="false" rot="0">
              <a:off x="0" y="0"/>
              <a:ext cx="2908639" cy="406400"/>
            </a:xfrm>
            <a:custGeom>
              <a:avLst/>
              <a:gdLst/>
              <a:ahLst/>
              <a:cxnLst/>
              <a:rect r="r" b="b" t="t" l="l"/>
              <a:pathLst>
                <a:path h="406400" w="2908639">
                  <a:moveTo>
                    <a:pt x="0" y="0"/>
                  </a:moveTo>
                  <a:lnTo>
                    <a:pt x="2908639" y="0"/>
                  </a:lnTo>
                  <a:lnTo>
                    <a:pt x="2908639" y="406400"/>
                  </a:lnTo>
                  <a:lnTo>
                    <a:pt x="0" y="406400"/>
                  </a:lnTo>
                  <a:close/>
                </a:path>
              </a:pathLst>
            </a:custGeom>
            <a:solidFill>
              <a:srgbClr val="BFC2CF"/>
            </a:solidFill>
          </p:spPr>
        </p:sp>
        <p:sp>
          <p:nvSpPr>
            <p:cNvPr name="TextBox 36" id="36"/>
            <p:cNvSpPr txBox="true"/>
            <p:nvPr/>
          </p:nvSpPr>
          <p:spPr>
            <a:xfrm>
              <a:off x="0" y="-38100"/>
              <a:ext cx="2908639" cy="444500"/>
            </a:xfrm>
            <a:prstGeom prst="rect">
              <a:avLst/>
            </a:prstGeom>
          </p:spPr>
          <p:txBody>
            <a:bodyPr anchor="ctr" rtlCol="false" tIns="50800" lIns="50800" bIns="50800" rIns="50800"/>
            <a:lstStyle/>
            <a:p>
              <a:pPr algn="ctr">
                <a:lnSpc>
                  <a:spcPts val="2659"/>
                </a:lnSpc>
                <a:spcBef>
                  <a:spcPct val="0"/>
                </a:spcBef>
              </a:pPr>
            </a:p>
          </p:txBody>
        </p:sp>
      </p:grpSp>
      <p:sp>
        <p:nvSpPr>
          <p:cNvPr name="TextBox 37" id="37"/>
          <p:cNvSpPr txBox="true"/>
          <p:nvPr/>
        </p:nvSpPr>
        <p:spPr>
          <a:xfrm rot="0">
            <a:off x="7147620" y="4633341"/>
            <a:ext cx="3992761" cy="1241297"/>
          </a:xfrm>
          <a:prstGeom prst="rect">
            <a:avLst/>
          </a:prstGeom>
        </p:spPr>
        <p:txBody>
          <a:bodyPr anchor="t" rtlCol="false" tIns="0" lIns="0" bIns="0" rIns="0">
            <a:spAutoFit/>
          </a:bodyPr>
          <a:lstStyle/>
          <a:p>
            <a:pPr algn="ctr">
              <a:lnSpc>
                <a:spcPts val="8315"/>
              </a:lnSpc>
              <a:spcBef>
                <a:spcPct val="0"/>
              </a:spcBef>
            </a:pPr>
            <a:r>
              <a:rPr lang="en-US" b="true" sz="7699">
                <a:solidFill>
                  <a:srgbClr val="70C573"/>
                </a:solidFill>
                <a:latin typeface="Calibri (MS) Bold"/>
                <a:ea typeface="Calibri (MS) Bold"/>
                <a:cs typeface="Calibri (MS) Bold"/>
                <a:sym typeface="Calibri (MS) Bold"/>
              </a:rPr>
              <a:t>Consorcio</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áfico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0" id="10"/>
          <p:cNvGrpSpPr>
            <a:grpSpLocks noChangeAspect="true"/>
          </p:cNvGrpSpPr>
          <p:nvPr/>
        </p:nvGrpSpPr>
        <p:grpSpPr>
          <a:xfrm rot="0">
            <a:off x="466343" y="281878"/>
            <a:ext cx="2257857" cy="1595748"/>
            <a:chOff x="0" y="0"/>
            <a:chExt cx="3010476" cy="2127664"/>
          </a:xfrm>
        </p:grpSpPr>
        <p:sp>
          <p:nvSpPr>
            <p:cNvPr name="Freeform 11" id="11" descr="Gráfico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4"/>
              <a:stretch>
                <a:fillRect l="0" t="0" r="1" b="-62"/>
              </a:stretch>
            </a:blipFill>
          </p:spPr>
        </p:sp>
      </p:grpSp>
      <p:sp>
        <p:nvSpPr>
          <p:cNvPr name="TextBox 12" id="12"/>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13" id="13"/>
          <p:cNvGrpSpPr>
            <a:grpSpLocks noChangeAspect="true"/>
          </p:cNvGrpSpPr>
          <p:nvPr/>
        </p:nvGrpSpPr>
        <p:grpSpPr>
          <a:xfrm rot="0">
            <a:off x="13756239" y="5683210"/>
            <a:ext cx="4146753" cy="3372248"/>
            <a:chOff x="0" y="0"/>
            <a:chExt cx="5529004" cy="4496330"/>
          </a:xfrm>
        </p:grpSpPr>
        <p:sp>
          <p:nvSpPr>
            <p:cNvPr name="Freeform 14" id="14" descr="Gráfico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5"/>
              <a:stretch>
                <a:fillRect l="0" t="0" r="-1" b="-9920"/>
              </a:stretch>
            </a:blipFill>
          </p:spPr>
        </p:sp>
      </p:grpSp>
      <p:grpSp>
        <p:nvGrpSpPr>
          <p:cNvPr name="Group 15" id="15"/>
          <p:cNvGrpSpPr/>
          <p:nvPr/>
        </p:nvGrpSpPr>
        <p:grpSpPr>
          <a:xfrm rot="0">
            <a:off x="562088" y="3276402"/>
            <a:ext cx="15641217" cy="2001150"/>
            <a:chOff x="0" y="0"/>
            <a:chExt cx="20854956" cy="2668200"/>
          </a:xfrm>
        </p:grpSpPr>
        <p:sp>
          <p:nvSpPr>
            <p:cNvPr name="Freeform 16" id="16"/>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7" id="17"/>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Alfabetización digital y financiera</a:t>
              </a:r>
            </a:p>
          </p:txBody>
        </p:sp>
      </p:grpSp>
      <p:grpSp>
        <p:nvGrpSpPr>
          <p:cNvPr name="Group 18" id="18"/>
          <p:cNvGrpSpPr/>
          <p:nvPr/>
        </p:nvGrpSpPr>
        <p:grpSpPr>
          <a:xfrm rot="0">
            <a:off x="601986" y="5477744"/>
            <a:ext cx="10339586" cy="1939248"/>
            <a:chOff x="0" y="0"/>
            <a:chExt cx="13786114" cy="2585664"/>
          </a:xfrm>
        </p:grpSpPr>
        <p:sp>
          <p:nvSpPr>
            <p:cNvPr name="Freeform 19" id="19"/>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0" id="20"/>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2.4. Habilidades de alfabetización financiera</a:t>
              </a:r>
            </a:p>
          </p:txBody>
        </p:sp>
      </p:grpSp>
      <p:grpSp>
        <p:nvGrpSpPr>
          <p:cNvPr name="Group 21" id="21"/>
          <p:cNvGrpSpPr>
            <a:grpSpLocks noChangeAspect="true"/>
          </p:cNvGrpSpPr>
          <p:nvPr/>
        </p:nvGrpSpPr>
        <p:grpSpPr>
          <a:xfrm rot="0">
            <a:off x="237264" y="9207858"/>
            <a:ext cx="3849113" cy="821620"/>
            <a:chOff x="0" y="0"/>
            <a:chExt cx="3909182" cy="834442"/>
          </a:xfrm>
        </p:grpSpPr>
        <p:sp>
          <p:nvSpPr>
            <p:cNvPr name="Freeform 22" id="2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6"/>
              <a:stretch>
                <a:fillRect l="-874" t="0" r="-874" b="0"/>
              </a:stretch>
            </a:blipFill>
          </p:spPr>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en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en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en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áfico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sp>
        <p:nvSpPr>
          <p:cNvPr name="TextBox 16" id="16"/>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p>
        </p:txBody>
      </p:sp>
      <p:grpSp>
        <p:nvGrpSpPr>
          <p:cNvPr name="Group 17" id="17"/>
          <p:cNvGrpSpPr/>
          <p:nvPr/>
        </p:nvGrpSpPr>
        <p:grpSpPr>
          <a:xfrm rot="0">
            <a:off x="601987" y="3285713"/>
            <a:ext cx="13922550" cy="2011500"/>
            <a:chOff x="0" y="0"/>
            <a:chExt cx="18563400" cy="2682000"/>
          </a:xfrm>
        </p:grpSpPr>
        <p:sp>
          <p:nvSpPr>
            <p:cNvPr name="Freeform 18" id="18"/>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19" id="19"/>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Objetivos:</a:t>
              </a:r>
            </a:p>
          </p:txBody>
        </p:sp>
      </p:grpSp>
      <p:grpSp>
        <p:nvGrpSpPr>
          <p:cNvPr name="Group 20" id="20"/>
          <p:cNvGrpSpPr/>
          <p:nvPr/>
        </p:nvGrpSpPr>
        <p:grpSpPr>
          <a:xfrm rot="0">
            <a:off x="601984" y="5066732"/>
            <a:ext cx="10964492" cy="2473251"/>
            <a:chOff x="0" y="0"/>
            <a:chExt cx="14619322" cy="3297667"/>
          </a:xfrm>
        </p:grpSpPr>
        <p:sp>
          <p:nvSpPr>
            <p:cNvPr name="Freeform 21" id="21"/>
            <p:cNvSpPr/>
            <p:nvPr/>
          </p:nvSpPr>
          <p:spPr>
            <a:xfrm flipH="false" flipV="false" rot="0">
              <a:off x="0" y="0"/>
              <a:ext cx="14619322" cy="3297668"/>
            </a:xfrm>
            <a:custGeom>
              <a:avLst/>
              <a:gdLst/>
              <a:ahLst/>
              <a:cxnLst/>
              <a:rect r="r" b="b" t="t" l="l"/>
              <a:pathLst>
                <a:path h="3297668" w="14619322">
                  <a:moveTo>
                    <a:pt x="0" y="0"/>
                  </a:moveTo>
                  <a:lnTo>
                    <a:pt x="14619322" y="0"/>
                  </a:lnTo>
                  <a:lnTo>
                    <a:pt x="14619322" y="3297668"/>
                  </a:lnTo>
                  <a:lnTo>
                    <a:pt x="0" y="3297668"/>
                  </a:lnTo>
                  <a:close/>
                </a:path>
              </a:pathLst>
            </a:custGeom>
            <a:solidFill>
              <a:srgbClr val="000000">
                <a:alpha val="0"/>
              </a:srgbClr>
            </a:solidFill>
          </p:spPr>
        </p:sp>
        <p:sp>
          <p:nvSpPr>
            <p:cNvPr name="TextBox 22" id="22"/>
            <p:cNvSpPr txBox="true"/>
            <p:nvPr/>
          </p:nvSpPr>
          <p:spPr>
            <a:xfrm>
              <a:off x="0" y="0"/>
              <a:ext cx="14619322" cy="3297667"/>
            </a:xfrm>
            <a:prstGeom prst="rect">
              <a:avLst/>
            </a:prstGeom>
          </p:spPr>
          <p:txBody>
            <a:bodyPr anchor="ctr" rtlCol="false" tIns="0" lIns="0" bIns="0" rIns="0"/>
            <a:lstStyle/>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Comprender conceptos digitales y aplicar herramientas básicas para crear y compartir contenido digital de calidad.</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Reconocer prácticas de seguridad en Internet y explorar plataformas digitales para el desarrollo de contenido.</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Analizar productos financieros y utilizar herramientas digitales para mejorar la gestión de las finanzas personales y empresariales. para crear y compartir contenidos.</a:t>
              </a:r>
            </a:p>
          </p:txBody>
        </p:sp>
      </p:grpSp>
      <p:grpSp>
        <p:nvGrpSpPr>
          <p:cNvPr name="Group 23" id="23"/>
          <p:cNvGrpSpPr>
            <a:grpSpLocks noChangeAspect="true"/>
          </p:cNvGrpSpPr>
          <p:nvPr/>
        </p:nvGrpSpPr>
        <p:grpSpPr>
          <a:xfrm rot="0">
            <a:off x="237264" y="9207858"/>
            <a:ext cx="3849113" cy="821620"/>
            <a:chOff x="0" y="0"/>
            <a:chExt cx="3909182" cy="834442"/>
          </a:xfrm>
        </p:grpSpPr>
        <p:sp>
          <p:nvSpPr>
            <p:cNvPr name="Freeform 24" id="24"/>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874" t="0" r="-874" b="0"/>
              </a:stretch>
            </a:blipFill>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Por qué es importante la educación financiera</a:t>
              </a:r>
            </a:p>
          </p:txBody>
        </p:sp>
      </p:grpSp>
      <p:sp>
        <p:nvSpPr>
          <p:cNvPr name="TextBox 7" id="7"/>
          <p:cNvSpPr txBox="true"/>
          <p:nvPr/>
        </p:nvSpPr>
        <p:spPr>
          <a:xfrm rot="0">
            <a:off x="352786" y="1584925"/>
            <a:ext cx="6490220" cy="5490210"/>
          </a:xfrm>
          <a:prstGeom prst="rect">
            <a:avLst/>
          </a:prstGeom>
        </p:spPr>
        <p:txBody>
          <a:bodyPr anchor="t" rtlCol="false" tIns="0" lIns="0" bIns="0" rIns="0">
            <a:spAutoFit/>
          </a:bodyPr>
          <a:lstStyle/>
          <a:p>
            <a:pPr algn="l" marL="0" indent="0" lvl="0">
              <a:lnSpc>
                <a:spcPts val="4860"/>
              </a:lnSpc>
            </a:pPr>
            <a:r>
              <a:rPr lang="en-US" sz="2700">
                <a:solidFill>
                  <a:srgbClr val="616161"/>
                </a:solidFill>
                <a:latin typeface="Calibri (MS)"/>
                <a:ea typeface="Calibri (MS)"/>
                <a:cs typeface="Calibri (MS)"/>
                <a:sym typeface="Calibri (MS)"/>
              </a:rPr>
              <a:t>A diario tomamos decisiones financieras, algunas importantes, otras pequeñas. Ya sea comprar el almuerzo, ahorrar para un viaje o pagar un préstamo, nuestras decisiones se acumulan.</a:t>
            </a:r>
          </a:p>
          <a:p>
            <a:pPr algn="l" marL="0" indent="0" lvl="0">
              <a:lnSpc>
                <a:spcPts val="4860"/>
              </a:lnSpc>
            </a:pPr>
            <a:r>
              <a:rPr lang="en-US" sz="2700">
                <a:solidFill>
                  <a:srgbClr val="616161"/>
                </a:solidFill>
                <a:latin typeface="Calibri (MS)"/>
                <a:ea typeface="Calibri (MS)"/>
                <a:cs typeface="Calibri (MS)"/>
                <a:sym typeface="Calibri (MS)"/>
              </a:rPr>
              <a:t>Este submódulo te ayuda a comprender cómo funciona el dinero y cómo puedes aprovecharlo. No se trata de ser rico, sino de estar preparado.</a:t>
            </a:r>
          </a:p>
        </p:txBody>
      </p:sp>
      <p:grpSp>
        <p:nvGrpSpPr>
          <p:cNvPr name="Group 8" id="8"/>
          <p:cNvGrpSpPr>
            <a:grpSpLocks noChangeAspect="true"/>
          </p:cNvGrpSpPr>
          <p:nvPr/>
        </p:nvGrpSpPr>
        <p:grpSpPr>
          <a:xfrm rot="0">
            <a:off x="8239836" y="1764129"/>
            <a:ext cx="9365776" cy="6778481"/>
            <a:chOff x="0" y="0"/>
            <a:chExt cx="12487702" cy="9037974"/>
          </a:xfrm>
        </p:grpSpPr>
        <p:sp>
          <p:nvSpPr>
            <p:cNvPr name="Freeform 9" id="9"/>
            <p:cNvSpPr/>
            <p:nvPr/>
          </p:nvSpPr>
          <p:spPr>
            <a:xfrm flipH="false" flipV="false" rot="0">
              <a:off x="0" y="0"/>
              <a:ext cx="12487656" cy="9037955"/>
            </a:xfrm>
            <a:custGeom>
              <a:avLst/>
              <a:gdLst/>
              <a:ahLst/>
              <a:cxnLst/>
              <a:rect r="r" b="b" t="t" l="l"/>
              <a:pathLst>
                <a:path h="9037955" w="12487656">
                  <a:moveTo>
                    <a:pt x="0" y="0"/>
                  </a:moveTo>
                  <a:lnTo>
                    <a:pt x="12487656" y="0"/>
                  </a:lnTo>
                  <a:lnTo>
                    <a:pt x="12487656" y="9037955"/>
                  </a:lnTo>
                  <a:lnTo>
                    <a:pt x="0" y="9037955"/>
                  </a:lnTo>
                  <a:lnTo>
                    <a:pt x="0" y="0"/>
                  </a:lnTo>
                  <a:close/>
                </a:path>
              </a:pathLst>
            </a:custGeom>
            <a:blipFill>
              <a:blip r:embed="rId3"/>
              <a:stretch>
                <a:fillRect l="0" t="0" r="0" b="0"/>
              </a:stretch>
            </a:blipFill>
          </p:spPr>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Dispositivos digitales</a:t>
              </a:r>
            </a:p>
          </p:txBody>
        </p:sp>
      </p:grpSp>
      <p:graphicFrame>
        <p:nvGraphicFramePr>
          <p:cNvPr name="Table 7" id="7"/>
          <p:cNvGraphicFramePr>
            <a:graphicFrameLocks noGrp="true"/>
          </p:cNvGraphicFramePr>
          <p:nvPr/>
        </p:nvGraphicFramePr>
        <p:xfrm>
          <a:off x="2839870" y="1993096"/>
          <a:ext cx="12573000" cy="5372100"/>
        </p:xfrm>
        <a:graphic>
          <a:graphicData uri="http://schemas.openxmlformats.org/drawingml/2006/table">
            <a:tbl>
              <a:tblPr/>
              <a:tblGrid>
                <a:gridCol w="4191000"/>
                <a:gridCol w="4191000"/>
                <a:gridCol w="4191000"/>
              </a:tblGrid>
              <a:tr h="1251713">
                <a:tc>
                  <a:txBody>
                    <a:bodyPr anchor="t" rtlCol="false"/>
                    <a:lstStyle/>
                    <a:p>
                      <a:pPr algn="ctr" marL="0" indent="0" lvl="0">
                        <a:lnSpc>
                          <a:spcPts val="3600"/>
                        </a:lnSpc>
                        <a:spcBef>
                          <a:spcPct val="0"/>
                        </a:spcBef>
                        <a:defRPr/>
                      </a:pPr>
                      <a:r>
                        <a:rPr lang="en-US" b="true" sz="3000" strike="noStrike" u="none">
                          <a:solidFill>
                            <a:srgbClr val="F2F2F2"/>
                          </a:solidFill>
                          <a:latin typeface="Arial Bold"/>
                          <a:ea typeface="Arial Bold"/>
                          <a:cs typeface="Arial Bold"/>
                          <a:sym typeface="Arial Bold"/>
                        </a:rPr>
                        <a:t>Presupuesto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3600"/>
                        </a:lnSpc>
                        <a:spcBef>
                          <a:spcPct val="0"/>
                        </a:spcBef>
                        <a:defRPr/>
                      </a:pPr>
                      <a:r>
                        <a:rPr lang="en-US" b="true" sz="3000" strike="noStrike" u="none">
                          <a:solidFill>
                            <a:srgbClr val="F2F2F2"/>
                          </a:solidFill>
                          <a:latin typeface="Arial Bold"/>
                          <a:ea typeface="Arial Bold"/>
                          <a:cs typeface="Arial Bold"/>
                          <a:sym typeface="Arial Bold"/>
                        </a:rPr>
                        <a:t>Ahorro e inversión</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3600"/>
                        </a:lnSpc>
                        <a:spcBef>
                          <a:spcPct val="0"/>
                        </a:spcBef>
                        <a:defRPr/>
                      </a:pPr>
                      <a:r>
                        <a:rPr lang="en-US" b="true" sz="3000" strike="noStrike" u="none">
                          <a:solidFill>
                            <a:srgbClr val="F2F2F2"/>
                          </a:solidFill>
                          <a:latin typeface="Arial Bold"/>
                          <a:ea typeface="Arial Bold"/>
                          <a:cs typeface="Arial Bold"/>
                          <a:sym typeface="Arial Bold"/>
                        </a:rPr>
                        <a:t>Gestión de la deuda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373462">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Realice un seguimiento de lo que entra y lo que sale.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Ahorrar para emergencias.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No todas las deudas son malas.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373462">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Establezca un plan de gastos claro.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Invierte para que el dinero pueda crecer.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Pide prestado solo cuando sea necesario. Piensa a largo plazo, no por impulso.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373462">
                <a:tc>
                  <a:txBody>
                    <a:bodyPr anchor="t" rtlCol="false"/>
                    <a:lstStyle/>
                    <a:p>
                      <a:pPr algn="ctr" marL="0" indent="0" lvl="0">
                        <a:lnSpc>
                          <a:spcPts val="2520"/>
                        </a:lnSpc>
                        <a:spcBef>
                          <a:spcPct val="0"/>
                        </a:spcBef>
                        <a:defRPr/>
                      </a:pPr>
                      <a:endParaRPr lang="en-US" sz="1100"/>
                    </a:p>
                    <a:p>
                      <a:pPr algn="ctr" marL="0" indent="0" lvl="0">
                        <a:lnSpc>
                          <a:spcPts val="2520"/>
                        </a:lnSpc>
                        <a:spcBef>
                          <a:spcPct val="0"/>
                        </a:spcBef>
                      </a:pPr>
                      <a:r>
                        <a:rPr lang="en-US" sz="2100" strike="noStrike" u="none">
                          <a:solidFill>
                            <a:srgbClr val="2C2C2C"/>
                          </a:solidFill>
                          <a:latin typeface="Arial"/>
                          <a:ea typeface="Arial"/>
                          <a:cs typeface="Arial"/>
                          <a:sym typeface="Arial"/>
                        </a:rPr>
                        <a:t>Sepa dónde va su dinero</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Empiece poco a poco y verá que se va sumando.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Tenga un plan realista para devolverlo, incluidos intereses y plazos.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
        <p:nvSpPr>
          <p:cNvPr name="TextBox 8" id="8"/>
          <p:cNvSpPr txBox="true"/>
          <p:nvPr/>
        </p:nvSpPr>
        <p:spPr>
          <a:xfrm rot="0">
            <a:off x="5536896" y="8291999"/>
            <a:ext cx="10441902" cy="676275"/>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 Prueba a crear tu propio presupuesto utilizando una aplicación gratuita o una plantilla de Excel.</a:t>
            </a:r>
          </a:p>
        </p:txBody>
      </p:sp>
      <p:sp>
        <p:nvSpPr>
          <p:cNvPr name="AutoShape 9" id="9"/>
          <p:cNvSpPr/>
          <p:nvPr/>
        </p:nvSpPr>
        <p:spPr>
          <a:xfrm rot="2240385">
            <a:off x="3560222" y="7953234"/>
            <a:ext cx="1846134" cy="0"/>
          </a:xfrm>
          <a:prstGeom prst="line">
            <a:avLst/>
          </a:prstGeom>
          <a:ln cap="rnd" w="9525">
            <a:solidFill>
              <a:srgbClr val="70C573"/>
            </a:solidFill>
            <a:prstDash val="solid"/>
            <a:headEnd type="none" len="sm" w="sm"/>
            <a:tailEnd type="triangle" len="med" w="lg"/>
          </a:ln>
        </p:spPr>
      </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Productos financieros</a:t>
              </a:r>
            </a:p>
          </p:txBody>
        </p:sp>
      </p:grpSp>
      <p:sp>
        <p:nvSpPr>
          <p:cNvPr name="TextBox 7" id="7"/>
          <p:cNvSpPr txBox="true"/>
          <p:nvPr/>
        </p:nvSpPr>
        <p:spPr>
          <a:xfrm rot="0">
            <a:off x="192655" y="1244487"/>
            <a:ext cx="17825350" cy="2130557"/>
          </a:xfrm>
          <a:prstGeom prst="rect">
            <a:avLst/>
          </a:prstGeom>
        </p:spPr>
        <p:txBody>
          <a:bodyPr anchor="t" rtlCol="false" tIns="0" lIns="0" bIns="0" rIns="0">
            <a:spAutoFit/>
          </a:bodyPr>
          <a:lstStyle/>
          <a:p>
            <a:pPr algn="ctr" marL="0" indent="0" lvl="0">
              <a:lnSpc>
                <a:spcPts val="5438"/>
              </a:lnSpc>
            </a:pPr>
            <a:r>
              <a:rPr lang="en-US" sz="4200">
                <a:solidFill>
                  <a:srgbClr val="616161"/>
                </a:solidFill>
                <a:latin typeface="Calibri (MS)"/>
                <a:ea typeface="Calibri (MS)"/>
                <a:cs typeface="Calibri (MS)"/>
                <a:sym typeface="Calibri (MS)"/>
              </a:rPr>
              <a:t>Los productos financieros cubren diferentes necesidades, desde el gasto diario hasta el crecimiento y la protección a largo plazo. Descubra qué ofrece cada tipo, cómo funciona y cuál se adapta mejor a sus objetivos financieros.</a:t>
            </a:r>
          </a:p>
        </p:txBody>
      </p:sp>
      <p:grpSp>
        <p:nvGrpSpPr>
          <p:cNvPr name="Group 8" id="8"/>
          <p:cNvGrpSpPr/>
          <p:nvPr/>
        </p:nvGrpSpPr>
        <p:grpSpPr>
          <a:xfrm rot="0">
            <a:off x="4263474" y="3932990"/>
            <a:ext cx="4631139" cy="2793924"/>
            <a:chOff x="0" y="0"/>
            <a:chExt cx="6174852" cy="3725232"/>
          </a:xfrm>
        </p:grpSpPr>
        <p:sp>
          <p:nvSpPr>
            <p:cNvPr name="Freeform 9" id="9"/>
            <p:cNvSpPr/>
            <p:nvPr/>
          </p:nvSpPr>
          <p:spPr>
            <a:xfrm flipH="false" flipV="false" rot="0">
              <a:off x="25400" y="25400"/>
              <a:ext cx="6124067" cy="3674491"/>
            </a:xfrm>
            <a:custGeom>
              <a:avLst/>
              <a:gdLst/>
              <a:ahLst/>
              <a:cxnLst/>
              <a:rect r="r" b="b" t="t" l="l"/>
              <a:pathLst>
                <a:path h="3674491" w="6124067">
                  <a:moveTo>
                    <a:pt x="0" y="0"/>
                  </a:moveTo>
                  <a:lnTo>
                    <a:pt x="6124067" y="0"/>
                  </a:lnTo>
                  <a:lnTo>
                    <a:pt x="6124067" y="3674491"/>
                  </a:lnTo>
                  <a:lnTo>
                    <a:pt x="0" y="3674491"/>
                  </a:lnTo>
                  <a:close/>
                </a:path>
              </a:pathLst>
            </a:custGeom>
            <a:solidFill>
              <a:srgbClr val="70C573"/>
            </a:solidFill>
          </p:spPr>
        </p:sp>
        <p:sp>
          <p:nvSpPr>
            <p:cNvPr name="Freeform 10" id="10"/>
            <p:cNvSpPr/>
            <p:nvPr/>
          </p:nvSpPr>
          <p:spPr>
            <a:xfrm flipH="false" flipV="false" rot="0">
              <a:off x="0" y="0"/>
              <a:ext cx="6174867" cy="3725291"/>
            </a:xfrm>
            <a:custGeom>
              <a:avLst/>
              <a:gdLst/>
              <a:ahLst/>
              <a:cxnLst/>
              <a:rect r="r" b="b" t="t" l="l"/>
              <a:pathLst>
                <a:path h="3725291" w="6174867">
                  <a:moveTo>
                    <a:pt x="25400" y="0"/>
                  </a:moveTo>
                  <a:lnTo>
                    <a:pt x="6149467" y="0"/>
                  </a:lnTo>
                  <a:cubicBezTo>
                    <a:pt x="6163437" y="0"/>
                    <a:pt x="6174867" y="11430"/>
                    <a:pt x="6174867" y="25400"/>
                  </a:cubicBezTo>
                  <a:lnTo>
                    <a:pt x="6174867" y="3699891"/>
                  </a:lnTo>
                  <a:cubicBezTo>
                    <a:pt x="6174867" y="3713861"/>
                    <a:pt x="6163437" y="3725291"/>
                    <a:pt x="6149467" y="3725291"/>
                  </a:cubicBezTo>
                  <a:lnTo>
                    <a:pt x="25400" y="3725291"/>
                  </a:lnTo>
                  <a:cubicBezTo>
                    <a:pt x="11430" y="3725291"/>
                    <a:pt x="0" y="3713861"/>
                    <a:pt x="0" y="3699891"/>
                  </a:cubicBezTo>
                  <a:lnTo>
                    <a:pt x="0" y="25400"/>
                  </a:lnTo>
                  <a:cubicBezTo>
                    <a:pt x="0" y="11430"/>
                    <a:pt x="11430" y="0"/>
                    <a:pt x="25400" y="0"/>
                  </a:cubicBezTo>
                  <a:moveTo>
                    <a:pt x="25400" y="50800"/>
                  </a:moveTo>
                  <a:lnTo>
                    <a:pt x="25400" y="25400"/>
                  </a:lnTo>
                  <a:lnTo>
                    <a:pt x="50800" y="25400"/>
                  </a:lnTo>
                  <a:lnTo>
                    <a:pt x="50800" y="3699891"/>
                  </a:lnTo>
                  <a:lnTo>
                    <a:pt x="25400" y="3699891"/>
                  </a:lnTo>
                  <a:lnTo>
                    <a:pt x="25400" y="3674491"/>
                  </a:lnTo>
                  <a:lnTo>
                    <a:pt x="6149467" y="3674491"/>
                  </a:lnTo>
                  <a:lnTo>
                    <a:pt x="6149467" y="3699891"/>
                  </a:lnTo>
                  <a:lnTo>
                    <a:pt x="6124067" y="3699891"/>
                  </a:lnTo>
                  <a:lnTo>
                    <a:pt x="6124067" y="25400"/>
                  </a:lnTo>
                  <a:lnTo>
                    <a:pt x="6149467" y="25400"/>
                  </a:lnTo>
                  <a:lnTo>
                    <a:pt x="6149467" y="50800"/>
                  </a:lnTo>
                  <a:lnTo>
                    <a:pt x="25400" y="50800"/>
                  </a:lnTo>
                  <a:close/>
                </a:path>
              </a:pathLst>
            </a:custGeom>
            <a:solidFill>
              <a:srgbClr val="F2F2F2"/>
            </a:solidFill>
          </p:spPr>
        </p:sp>
      </p:grpSp>
      <p:grpSp>
        <p:nvGrpSpPr>
          <p:cNvPr name="Group 11" id="11"/>
          <p:cNvGrpSpPr/>
          <p:nvPr/>
        </p:nvGrpSpPr>
        <p:grpSpPr>
          <a:xfrm rot="0">
            <a:off x="4263474" y="3932989"/>
            <a:ext cx="4631139" cy="2793924"/>
            <a:chOff x="0" y="0"/>
            <a:chExt cx="6174852" cy="3725232"/>
          </a:xfrm>
        </p:grpSpPr>
        <p:sp>
          <p:nvSpPr>
            <p:cNvPr name="Freeform 12" id="12"/>
            <p:cNvSpPr/>
            <p:nvPr/>
          </p:nvSpPr>
          <p:spPr>
            <a:xfrm flipH="false" flipV="false" rot="0">
              <a:off x="0" y="0"/>
              <a:ext cx="6174852" cy="3725232"/>
            </a:xfrm>
            <a:custGeom>
              <a:avLst/>
              <a:gdLst/>
              <a:ahLst/>
              <a:cxnLst/>
              <a:rect r="r" b="b" t="t" l="l"/>
              <a:pathLst>
                <a:path h="3725232" w="6174852">
                  <a:moveTo>
                    <a:pt x="0" y="0"/>
                  </a:moveTo>
                  <a:lnTo>
                    <a:pt x="6174852" y="0"/>
                  </a:lnTo>
                  <a:lnTo>
                    <a:pt x="6174852" y="3725232"/>
                  </a:lnTo>
                  <a:lnTo>
                    <a:pt x="0" y="3725232"/>
                  </a:lnTo>
                  <a:close/>
                </a:path>
              </a:pathLst>
            </a:custGeom>
            <a:solidFill>
              <a:srgbClr val="000000">
                <a:alpha val="0"/>
              </a:srgbClr>
            </a:solidFill>
          </p:spPr>
        </p:sp>
        <p:sp>
          <p:nvSpPr>
            <p:cNvPr name="TextBox 13" id="13"/>
            <p:cNvSpPr txBox="true"/>
            <p:nvPr/>
          </p:nvSpPr>
          <p:spPr>
            <a:xfrm>
              <a:off x="0" y="-38100"/>
              <a:ext cx="6174852" cy="3763332"/>
            </a:xfrm>
            <a:prstGeom prst="rect">
              <a:avLst/>
            </a:prstGeom>
          </p:spPr>
          <p:txBody>
            <a:bodyPr anchor="ctr" rtlCol="false" tIns="0" lIns="0" bIns="0" rIns="0"/>
            <a:lstStyle/>
            <a:p>
              <a:pPr algn="ctr" marL="0" indent="0" lvl="0">
                <a:lnSpc>
                  <a:spcPts val="4698"/>
                </a:lnSpc>
              </a:pPr>
              <a:r>
                <a:rPr lang="en-US" sz="4350">
                  <a:solidFill>
                    <a:srgbClr val="F2F2F2"/>
                  </a:solidFill>
                  <a:latin typeface="Arial"/>
                  <a:ea typeface="Arial"/>
                  <a:cs typeface="Arial"/>
                  <a:sym typeface="Arial"/>
                </a:rPr>
                <a:t>🏦 Banca (cuentas, tarjetas de débito)</a:t>
              </a:r>
            </a:p>
          </p:txBody>
        </p:sp>
      </p:grpSp>
      <p:grpSp>
        <p:nvGrpSpPr>
          <p:cNvPr name="Group 14" id="14"/>
          <p:cNvGrpSpPr/>
          <p:nvPr/>
        </p:nvGrpSpPr>
        <p:grpSpPr>
          <a:xfrm rot="0">
            <a:off x="9315818" y="3932990"/>
            <a:ext cx="4631139" cy="2793924"/>
            <a:chOff x="0" y="0"/>
            <a:chExt cx="6174852" cy="3725232"/>
          </a:xfrm>
        </p:grpSpPr>
        <p:sp>
          <p:nvSpPr>
            <p:cNvPr name="Freeform 15" id="15"/>
            <p:cNvSpPr/>
            <p:nvPr/>
          </p:nvSpPr>
          <p:spPr>
            <a:xfrm flipH="false" flipV="false" rot="0">
              <a:off x="25400" y="25400"/>
              <a:ext cx="6124067" cy="3674491"/>
            </a:xfrm>
            <a:custGeom>
              <a:avLst/>
              <a:gdLst/>
              <a:ahLst/>
              <a:cxnLst/>
              <a:rect r="r" b="b" t="t" l="l"/>
              <a:pathLst>
                <a:path h="3674491" w="6124067">
                  <a:moveTo>
                    <a:pt x="0" y="0"/>
                  </a:moveTo>
                  <a:lnTo>
                    <a:pt x="6124067" y="0"/>
                  </a:lnTo>
                  <a:lnTo>
                    <a:pt x="6124067" y="3674491"/>
                  </a:lnTo>
                  <a:lnTo>
                    <a:pt x="0" y="3674491"/>
                  </a:lnTo>
                  <a:close/>
                </a:path>
              </a:pathLst>
            </a:custGeom>
            <a:solidFill>
              <a:srgbClr val="70C573"/>
            </a:solidFill>
          </p:spPr>
        </p:sp>
        <p:sp>
          <p:nvSpPr>
            <p:cNvPr name="Freeform 16" id="16"/>
            <p:cNvSpPr/>
            <p:nvPr/>
          </p:nvSpPr>
          <p:spPr>
            <a:xfrm flipH="false" flipV="false" rot="0">
              <a:off x="0" y="0"/>
              <a:ext cx="6174867" cy="3725291"/>
            </a:xfrm>
            <a:custGeom>
              <a:avLst/>
              <a:gdLst/>
              <a:ahLst/>
              <a:cxnLst/>
              <a:rect r="r" b="b" t="t" l="l"/>
              <a:pathLst>
                <a:path h="3725291" w="6174867">
                  <a:moveTo>
                    <a:pt x="25400" y="0"/>
                  </a:moveTo>
                  <a:lnTo>
                    <a:pt x="6149467" y="0"/>
                  </a:lnTo>
                  <a:cubicBezTo>
                    <a:pt x="6163437" y="0"/>
                    <a:pt x="6174867" y="11430"/>
                    <a:pt x="6174867" y="25400"/>
                  </a:cubicBezTo>
                  <a:lnTo>
                    <a:pt x="6174867" y="3699891"/>
                  </a:lnTo>
                  <a:cubicBezTo>
                    <a:pt x="6174867" y="3713861"/>
                    <a:pt x="6163437" y="3725291"/>
                    <a:pt x="6149467" y="3725291"/>
                  </a:cubicBezTo>
                  <a:lnTo>
                    <a:pt x="25400" y="3725291"/>
                  </a:lnTo>
                  <a:cubicBezTo>
                    <a:pt x="11430" y="3725291"/>
                    <a:pt x="0" y="3713861"/>
                    <a:pt x="0" y="3699891"/>
                  </a:cubicBezTo>
                  <a:lnTo>
                    <a:pt x="0" y="25400"/>
                  </a:lnTo>
                  <a:cubicBezTo>
                    <a:pt x="0" y="11430"/>
                    <a:pt x="11430" y="0"/>
                    <a:pt x="25400" y="0"/>
                  </a:cubicBezTo>
                  <a:moveTo>
                    <a:pt x="25400" y="50800"/>
                  </a:moveTo>
                  <a:lnTo>
                    <a:pt x="25400" y="25400"/>
                  </a:lnTo>
                  <a:lnTo>
                    <a:pt x="50800" y="25400"/>
                  </a:lnTo>
                  <a:lnTo>
                    <a:pt x="50800" y="3699891"/>
                  </a:lnTo>
                  <a:lnTo>
                    <a:pt x="25400" y="3699891"/>
                  </a:lnTo>
                  <a:lnTo>
                    <a:pt x="25400" y="3674491"/>
                  </a:lnTo>
                  <a:lnTo>
                    <a:pt x="6149467" y="3674491"/>
                  </a:lnTo>
                  <a:lnTo>
                    <a:pt x="6149467" y="3699891"/>
                  </a:lnTo>
                  <a:lnTo>
                    <a:pt x="6124067" y="3699891"/>
                  </a:lnTo>
                  <a:lnTo>
                    <a:pt x="6124067" y="25400"/>
                  </a:lnTo>
                  <a:lnTo>
                    <a:pt x="6149467" y="25400"/>
                  </a:lnTo>
                  <a:lnTo>
                    <a:pt x="6149467" y="50800"/>
                  </a:lnTo>
                  <a:lnTo>
                    <a:pt x="25400" y="50800"/>
                  </a:lnTo>
                  <a:close/>
                </a:path>
              </a:pathLst>
            </a:custGeom>
            <a:solidFill>
              <a:srgbClr val="F2F2F2"/>
            </a:solidFill>
          </p:spPr>
        </p:sp>
      </p:grpSp>
      <p:grpSp>
        <p:nvGrpSpPr>
          <p:cNvPr name="Group 17" id="17"/>
          <p:cNvGrpSpPr/>
          <p:nvPr/>
        </p:nvGrpSpPr>
        <p:grpSpPr>
          <a:xfrm rot="0">
            <a:off x="9315818" y="3932989"/>
            <a:ext cx="4631139" cy="2793924"/>
            <a:chOff x="0" y="0"/>
            <a:chExt cx="6174852" cy="3725232"/>
          </a:xfrm>
        </p:grpSpPr>
        <p:sp>
          <p:nvSpPr>
            <p:cNvPr name="Freeform 18" id="18"/>
            <p:cNvSpPr/>
            <p:nvPr/>
          </p:nvSpPr>
          <p:spPr>
            <a:xfrm flipH="false" flipV="false" rot="0">
              <a:off x="0" y="0"/>
              <a:ext cx="6174852" cy="3725232"/>
            </a:xfrm>
            <a:custGeom>
              <a:avLst/>
              <a:gdLst/>
              <a:ahLst/>
              <a:cxnLst/>
              <a:rect r="r" b="b" t="t" l="l"/>
              <a:pathLst>
                <a:path h="3725232" w="6174852">
                  <a:moveTo>
                    <a:pt x="0" y="0"/>
                  </a:moveTo>
                  <a:lnTo>
                    <a:pt x="6174852" y="0"/>
                  </a:lnTo>
                  <a:lnTo>
                    <a:pt x="6174852" y="3725232"/>
                  </a:lnTo>
                  <a:lnTo>
                    <a:pt x="0" y="3725232"/>
                  </a:lnTo>
                  <a:close/>
                </a:path>
              </a:pathLst>
            </a:custGeom>
            <a:solidFill>
              <a:srgbClr val="000000">
                <a:alpha val="0"/>
              </a:srgbClr>
            </a:solidFill>
          </p:spPr>
        </p:sp>
        <p:sp>
          <p:nvSpPr>
            <p:cNvPr name="TextBox 19" id="19"/>
            <p:cNvSpPr txBox="true"/>
            <p:nvPr/>
          </p:nvSpPr>
          <p:spPr>
            <a:xfrm>
              <a:off x="0" y="-38100"/>
              <a:ext cx="6174852" cy="3763332"/>
            </a:xfrm>
            <a:prstGeom prst="rect">
              <a:avLst/>
            </a:prstGeom>
          </p:spPr>
          <p:txBody>
            <a:bodyPr anchor="ctr" rtlCol="false" tIns="0" lIns="0" bIns="0" rIns="0"/>
            <a:lstStyle/>
            <a:p>
              <a:pPr algn="ctr" marL="0" indent="0" lvl="0">
                <a:lnSpc>
                  <a:spcPts val="4698"/>
                </a:lnSpc>
              </a:pPr>
              <a:r>
                <a:rPr lang="en-US" sz="4350">
                  <a:solidFill>
                    <a:srgbClr val="F2F2F2"/>
                  </a:solidFill>
                  <a:latin typeface="Arial"/>
                  <a:ea typeface="Arial"/>
                  <a:cs typeface="Arial"/>
                  <a:sym typeface="Arial"/>
                </a:rPr>
                <a:t>Crédito (préstamos, tarjetas de crédito, hipotecas)</a:t>
              </a:r>
            </a:p>
          </p:txBody>
        </p:sp>
      </p:grpSp>
      <p:grpSp>
        <p:nvGrpSpPr>
          <p:cNvPr name="Group 20" id="20"/>
          <p:cNvGrpSpPr/>
          <p:nvPr/>
        </p:nvGrpSpPr>
        <p:grpSpPr>
          <a:xfrm rot="0">
            <a:off x="4263474" y="7148116"/>
            <a:ext cx="4631139" cy="2793924"/>
            <a:chOff x="0" y="0"/>
            <a:chExt cx="6174852" cy="3725232"/>
          </a:xfrm>
        </p:grpSpPr>
        <p:sp>
          <p:nvSpPr>
            <p:cNvPr name="Freeform 21" id="21"/>
            <p:cNvSpPr/>
            <p:nvPr/>
          </p:nvSpPr>
          <p:spPr>
            <a:xfrm flipH="false" flipV="false" rot="0">
              <a:off x="25400" y="25400"/>
              <a:ext cx="6124067" cy="3674491"/>
            </a:xfrm>
            <a:custGeom>
              <a:avLst/>
              <a:gdLst/>
              <a:ahLst/>
              <a:cxnLst/>
              <a:rect r="r" b="b" t="t" l="l"/>
              <a:pathLst>
                <a:path h="3674491" w="6124067">
                  <a:moveTo>
                    <a:pt x="0" y="0"/>
                  </a:moveTo>
                  <a:lnTo>
                    <a:pt x="6124067" y="0"/>
                  </a:lnTo>
                  <a:lnTo>
                    <a:pt x="6124067" y="3674491"/>
                  </a:lnTo>
                  <a:lnTo>
                    <a:pt x="0" y="3674491"/>
                  </a:lnTo>
                  <a:close/>
                </a:path>
              </a:pathLst>
            </a:custGeom>
            <a:solidFill>
              <a:srgbClr val="70C573"/>
            </a:solidFill>
          </p:spPr>
        </p:sp>
        <p:sp>
          <p:nvSpPr>
            <p:cNvPr name="Freeform 22" id="22"/>
            <p:cNvSpPr/>
            <p:nvPr/>
          </p:nvSpPr>
          <p:spPr>
            <a:xfrm flipH="false" flipV="false" rot="0">
              <a:off x="0" y="0"/>
              <a:ext cx="6174867" cy="3725291"/>
            </a:xfrm>
            <a:custGeom>
              <a:avLst/>
              <a:gdLst/>
              <a:ahLst/>
              <a:cxnLst/>
              <a:rect r="r" b="b" t="t" l="l"/>
              <a:pathLst>
                <a:path h="3725291" w="6174867">
                  <a:moveTo>
                    <a:pt x="25400" y="0"/>
                  </a:moveTo>
                  <a:lnTo>
                    <a:pt x="6149467" y="0"/>
                  </a:lnTo>
                  <a:cubicBezTo>
                    <a:pt x="6163437" y="0"/>
                    <a:pt x="6174867" y="11430"/>
                    <a:pt x="6174867" y="25400"/>
                  </a:cubicBezTo>
                  <a:lnTo>
                    <a:pt x="6174867" y="3699891"/>
                  </a:lnTo>
                  <a:cubicBezTo>
                    <a:pt x="6174867" y="3713861"/>
                    <a:pt x="6163437" y="3725291"/>
                    <a:pt x="6149467" y="3725291"/>
                  </a:cubicBezTo>
                  <a:lnTo>
                    <a:pt x="25400" y="3725291"/>
                  </a:lnTo>
                  <a:cubicBezTo>
                    <a:pt x="11430" y="3725291"/>
                    <a:pt x="0" y="3713861"/>
                    <a:pt x="0" y="3699891"/>
                  </a:cubicBezTo>
                  <a:lnTo>
                    <a:pt x="0" y="25400"/>
                  </a:lnTo>
                  <a:cubicBezTo>
                    <a:pt x="0" y="11430"/>
                    <a:pt x="11430" y="0"/>
                    <a:pt x="25400" y="0"/>
                  </a:cubicBezTo>
                  <a:moveTo>
                    <a:pt x="25400" y="50800"/>
                  </a:moveTo>
                  <a:lnTo>
                    <a:pt x="25400" y="25400"/>
                  </a:lnTo>
                  <a:lnTo>
                    <a:pt x="50800" y="25400"/>
                  </a:lnTo>
                  <a:lnTo>
                    <a:pt x="50800" y="3699891"/>
                  </a:lnTo>
                  <a:lnTo>
                    <a:pt x="25400" y="3699891"/>
                  </a:lnTo>
                  <a:lnTo>
                    <a:pt x="25400" y="3674491"/>
                  </a:lnTo>
                  <a:lnTo>
                    <a:pt x="6149467" y="3674491"/>
                  </a:lnTo>
                  <a:lnTo>
                    <a:pt x="6149467" y="3699891"/>
                  </a:lnTo>
                  <a:lnTo>
                    <a:pt x="6124067" y="3699891"/>
                  </a:lnTo>
                  <a:lnTo>
                    <a:pt x="6124067" y="25400"/>
                  </a:lnTo>
                  <a:lnTo>
                    <a:pt x="6149467" y="25400"/>
                  </a:lnTo>
                  <a:lnTo>
                    <a:pt x="6149467" y="50800"/>
                  </a:lnTo>
                  <a:lnTo>
                    <a:pt x="25400" y="50800"/>
                  </a:lnTo>
                  <a:close/>
                </a:path>
              </a:pathLst>
            </a:custGeom>
            <a:solidFill>
              <a:srgbClr val="F2F2F2"/>
            </a:solidFill>
          </p:spPr>
        </p:sp>
      </p:grpSp>
      <p:grpSp>
        <p:nvGrpSpPr>
          <p:cNvPr name="Group 23" id="23"/>
          <p:cNvGrpSpPr/>
          <p:nvPr/>
        </p:nvGrpSpPr>
        <p:grpSpPr>
          <a:xfrm rot="0">
            <a:off x="4263474" y="7148116"/>
            <a:ext cx="4631139" cy="2793924"/>
            <a:chOff x="0" y="0"/>
            <a:chExt cx="6174852" cy="3725232"/>
          </a:xfrm>
        </p:grpSpPr>
        <p:sp>
          <p:nvSpPr>
            <p:cNvPr name="Freeform 24" id="24"/>
            <p:cNvSpPr/>
            <p:nvPr/>
          </p:nvSpPr>
          <p:spPr>
            <a:xfrm flipH="false" flipV="false" rot="0">
              <a:off x="0" y="0"/>
              <a:ext cx="6174852" cy="3725232"/>
            </a:xfrm>
            <a:custGeom>
              <a:avLst/>
              <a:gdLst/>
              <a:ahLst/>
              <a:cxnLst/>
              <a:rect r="r" b="b" t="t" l="l"/>
              <a:pathLst>
                <a:path h="3725232" w="6174852">
                  <a:moveTo>
                    <a:pt x="0" y="0"/>
                  </a:moveTo>
                  <a:lnTo>
                    <a:pt x="6174852" y="0"/>
                  </a:lnTo>
                  <a:lnTo>
                    <a:pt x="6174852" y="3725232"/>
                  </a:lnTo>
                  <a:lnTo>
                    <a:pt x="0" y="3725232"/>
                  </a:lnTo>
                  <a:close/>
                </a:path>
              </a:pathLst>
            </a:custGeom>
            <a:solidFill>
              <a:srgbClr val="000000">
                <a:alpha val="0"/>
              </a:srgbClr>
            </a:solidFill>
          </p:spPr>
        </p:sp>
        <p:sp>
          <p:nvSpPr>
            <p:cNvPr name="TextBox 25" id="25"/>
            <p:cNvSpPr txBox="true"/>
            <p:nvPr/>
          </p:nvSpPr>
          <p:spPr>
            <a:xfrm>
              <a:off x="0" y="-38100"/>
              <a:ext cx="6174852" cy="3763332"/>
            </a:xfrm>
            <a:prstGeom prst="rect">
              <a:avLst/>
            </a:prstGeom>
          </p:spPr>
          <p:txBody>
            <a:bodyPr anchor="ctr" rtlCol="false" tIns="0" lIns="0" bIns="0" rIns="0"/>
            <a:lstStyle/>
            <a:p>
              <a:pPr algn="ctr" marL="0" indent="0" lvl="0">
                <a:lnSpc>
                  <a:spcPts val="4698"/>
                </a:lnSpc>
              </a:pPr>
              <a:r>
                <a:rPr lang="en-US" sz="4350">
                  <a:solidFill>
                    <a:srgbClr val="F2F2F2"/>
                  </a:solidFill>
                  <a:latin typeface="Arial"/>
                  <a:ea typeface="Arial"/>
                  <a:cs typeface="Arial"/>
                  <a:sym typeface="Arial"/>
                </a:rPr>
                <a:t>🛡️ Seguros (vida, salud, propiedad)</a:t>
              </a:r>
            </a:p>
          </p:txBody>
        </p:sp>
      </p:grpSp>
      <p:grpSp>
        <p:nvGrpSpPr>
          <p:cNvPr name="Group 26" id="26"/>
          <p:cNvGrpSpPr/>
          <p:nvPr/>
        </p:nvGrpSpPr>
        <p:grpSpPr>
          <a:xfrm rot="0">
            <a:off x="9315818" y="7148116"/>
            <a:ext cx="4631139" cy="2793924"/>
            <a:chOff x="0" y="0"/>
            <a:chExt cx="6174852" cy="3725232"/>
          </a:xfrm>
        </p:grpSpPr>
        <p:sp>
          <p:nvSpPr>
            <p:cNvPr name="Freeform 27" id="27"/>
            <p:cNvSpPr/>
            <p:nvPr/>
          </p:nvSpPr>
          <p:spPr>
            <a:xfrm flipH="false" flipV="false" rot="0">
              <a:off x="25400" y="25400"/>
              <a:ext cx="6124067" cy="3674491"/>
            </a:xfrm>
            <a:custGeom>
              <a:avLst/>
              <a:gdLst/>
              <a:ahLst/>
              <a:cxnLst/>
              <a:rect r="r" b="b" t="t" l="l"/>
              <a:pathLst>
                <a:path h="3674491" w="6124067">
                  <a:moveTo>
                    <a:pt x="0" y="0"/>
                  </a:moveTo>
                  <a:lnTo>
                    <a:pt x="6124067" y="0"/>
                  </a:lnTo>
                  <a:lnTo>
                    <a:pt x="6124067" y="3674491"/>
                  </a:lnTo>
                  <a:lnTo>
                    <a:pt x="0" y="3674491"/>
                  </a:lnTo>
                  <a:close/>
                </a:path>
              </a:pathLst>
            </a:custGeom>
            <a:solidFill>
              <a:srgbClr val="70C573"/>
            </a:solidFill>
          </p:spPr>
        </p:sp>
        <p:sp>
          <p:nvSpPr>
            <p:cNvPr name="Freeform 28" id="28"/>
            <p:cNvSpPr/>
            <p:nvPr/>
          </p:nvSpPr>
          <p:spPr>
            <a:xfrm flipH="false" flipV="false" rot="0">
              <a:off x="0" y="0"/>
              <a:ext cx="6174867" cy="3725291"/>
            </a:xfrm>
            <a:custGeom>
              <a:avLst/>
              <a:gdLst/>
              <a:ahLst/>
              <a:cxnLst/>
              <a:rect r="r" b="b" t="t" l="l"/>
              <a:pathLst>
                <a:path h="3725291" w="6174867">
                  <a:moveTo>
                    <a:pt x="25400" y="0"/>
                  </a:moveTo>
                  <a:lnTo>
                    <a:pt x="6149467" y="0"/>
                  </a:lnTo>
                  <a:cubicBezTo>
                    <a:pt x="6163437" y="0"/>
                    <a:pt x="6174867" y="11430"/>
                    <a:pt x="6174867" y="25400"/>
                  </a:cubicBezTo>
                  <a:lnTo>
                    <a:pt x="6174867" y="3699891"/>
                  </a:lnTo>
                  <a:cubicBezTo>
                    <a:pt x="6174867" y="3713861"/>
                    <a:pt x="6163437" y="3725291"/>
                    <a:pt x="6149467" y="3725291"/>
                  </a:cubicBezTo>
                  <a:lnTo>
                    <a:pt x="25400" y="3725291"/>
                  </a:lnTo>
                  <a:cubicBezTo>
                    <a:pt x="11430" y="3725291"/>
                    <a:pt x="0" y="3713861"/>
                    <a:pt x="0" y="3699891"/>
                  </a:cubicBezTo>
                  <a:lnTo>
                    <a:pt x="0" y="25400"/>
                  </a:lnTo>
                  <a:cubicBezTo>
                    <a:pt x="0" y="11430"/>
                    <a:pt x="11430" y="0"/>
                    <a:pt x="25400" y="0"/>
                  </a:cubicBezTo>
                  <a:moveTo>
                    <a:pt x="25400" y="50800"/>
                  </a:moveTo>
                  <a:lnTo>
                    <a:pt x="25400" y="25400"/>
                  </a:lnTo>
                  <a:lnTo>
                    <a:pt x="50800" y="25400"/>
                  </a:lnTo>
                  <a:lnTo>
                    <a:pt x="50800" y="3699891"/>
                  </a:lnTo>
                  <a:lnTo>
                    <a:pt x="25400" y="3699891"/>
                  </a:lnTo>
                  <a:lnTo>
                    <a:pt x="25400" y="3674491"/>
                  </a:lnTo>
                  <a:lnTo>
                    <a:pt x="6149467" y="3674491"/>
                  </a:lnTo>
                  <a:lnTo>
                    <a:pt x="6149467" y="3699891"/>
                  </a:lnTo>
                  <a:lnTo>
                    <a:pt x="6124067" y="3699891"/>
                  </a:lnTo>
                  <a:lnTo>
                    <a:pt x="6124067" y="25400"/>
                  </a:lnTo>
                  <a:lnTo>
                    <a:pt x="6149467" y="25400"/>
                  </a:lnTo>
                  <a:lnTo>
                    <a:pt x="6149467" y="50800"/>
                  </a:lnTo>
                  <a:lnTo>
                    <a:pt x="25400" y="50800"/>
                  </a:lnTo>
                  <a:close/>
                </a:path>
              </a:pathLst>
            </a:custGeom>
            <a:solidFill>
              <a:srgbClr val="F2F2F2"/>
            </a:solidFill>
          </p:spPr>
        </p:sp>
      </p:grpSp>
      <p:grpSp>
        <p:nvGrpSpPr>
          <p:cNvPr name="Group 29" id="29"/>
          <p:cNvGrpSpPr/>
          <p:nvPr/>
        </p:nvGrpSpPr>
        <p:grpSpPr>
          <a:xfrm rot="0">
            <a:off x="9315818" y="7148116"/>
            <a:ext cx="4631139" cy="2793924"/>
            <a:chOff x="0" y="0"/>
            <a:chExt cx="6174852" cy="3725232"/>
          </a:xfrm>
        </p:grpSpPr>
        <p:sp>
          <p:nvSpPr>
            <p:cNvPr name="Freeform 30" id="30"/>
            <p:cNvSpPr/>
            <p:nvPr/>
          </p:nvSpPr>
          <p:spPr>
            <a:xfrm flipH="false" flipV="false" rot="0">
              <a:off x="0" y="0"/>
              <a:ext cx="6174852" cy="3725232"/>
            </a:xfrm>
            <a:custGeom>
              <a:avLst/>
              <a:gdLst/>
              <a:ahLst/>
              <a:cxnLst/>
              <a:rect r="r" b="b" t="t" l="l"/>
              <a:pathLst>
                <a:path h="3725232" w="6174852">
                  <a:moveTo>
                    <a:pt x="0" y="0"/>
                  </a:moveTo>
                  <a:lnTo>
                    <a:pt x="6174852" y="0"/>
                  </a:lnTo>
                  <a:lnTo>
                    <a:pt x="6174852" y="3725232"/>
                  </a:lnTo>
                  <a:lnTo>
                    <a:pt x="0" y="3725232"/>
                  </a:lnTo>
                  <a:close/>
                </a:path>
              </a:pathLst>
            </a:custGeom>
            <a:solidFill>
              <a:srgbClr val="000000">
                <a:alpha val="0"/>
              </a:srgbClr>
            </a:solidFill>
          </p:spPr>
        </p:sp>
        <p:sp>
          <p:nvSpPr>
            <p:cNvPr name="TextBox 31" id="31"/>
            <p:cNvSpPr txBox="true"/>
            <p:nvPr/>
          </p:nvSpPr>
          <p:spPr>
            <a:xfrm>
              <a:off x="0" y="-38100"/>
              <a:ext cx="6174852" cy="3763332"/>
            </a:xfrm>
            <a:prstGeom prst="rect">
              <a:avLst/>
            </a:prstGeom>
          </p:spPr>
          <p:txBody>
            <a:bodyPr anchor="ctr" rtlCol="false" tIns="0" lIns="0" bIns="0" rIns="0"/>
            <a:lstStyle/>
            <a:p>
              <a:pPr algn="ctr" marL="0" indent="0" lvl="0">
                <a:lnSpc>
                  <a:spcPts val="4698"/>
                </a:lnSpc>
              </a:pPr>
              <a:r>
                <a:rPr lang="en-US" sz="4350">
                  <a:solidFill>
                    <a:srgbClr val="F2F2F2"/>
                  </a:solidFill>
                  <a:latin typeface="Arial"/>
                  <a:ea typeface="Arial"/>
                  <a:cs typeface="Arial"/>
                  <a:sym typeface="Arial"/>
                </a:rPr>
                <a:t>📈 Inversiones (acciones, bonos, fondos)</a:t>
              </a:r>
            </a:p>
          </p:txBody>
        </p:sp>
      </p:grpSp>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Entendiendo la banca y el crédito</a:t>
              </a:r>
            </a:p>
          </p:txBody>
        </p:sp>
      </p:grpSp>
      <p:grpSp>
        <p:nvGrpSpPr>
          <p:cNvPr name="Group 7" id="7"/>
          <p:cNvGrpSpPr/>
          <p:nvPr/>
        </p:nvGrpSpPr>
        <p:grpSpPr>
          <a:xfrm rot="0">
            <a:off x="1028700" y="3088303"/>
            <a:ext cx="7431492" cy="5017043"/>
            <a:chOff x="0" y="0"/>
            <a:chExt cx="9879884" cy="6669966"/>
          </a:xfrm>
        </p:grpSpPr>
        <p:sp>
          <p:nvSpPr>
            <p:cNvPr name="Freeform 8" id="8"/>
            <p:cNvSpPr/>
            <p:nvPr/>
          </p:nvSpPr>
          <p:spPr>
            <a:xfrm flipH="false" flipV="false" rot="0">
              <a:off x="25524" y="25400"/>
              <a:ext cx="9828844" cy="6619240"/>
            </a:xfrm>
            <a:custGeom>
              <a:avLst/>
              <a:gdLst/>
              <a:ahLst/>
              <a:cxnLst/>
              <a:rect r="r" b="b" t="t" l="l"/>
              <a:pathLst>
                <a:path h="6619240" w="9828844">
                  <a:moveTo>
                    <a:pt x="0" y="1103249"/>
                  </a:moveTo>
                  <a:cubicBezTo>
                    <a:pt x="0" y="493903"/>
                    <a:pt x="497600" y="0"/>
                    <a:pt x="1111337" y="0"/>
                  </a:cubicBezTo>
                  <a:lnTo>
                    <a:pt x="8717508" y="0"/>
                  </a:lnTo>
                  <a:cubicBezTo>
                    <a:pt x="9331244" y="0"/>
                    <a:pt x="9828844" y="493903"/>
                    <a:pt x="9828844" y="1103249"/>
                  </a:cubicBezTo>
                  <a:lnTo>
                    <a:pt x="9828844" y="5515991"/>
                  </a:lnTo>
                  <a:cubicBezTo>
                    <a:pt x="9828844" y="6125337"/>
                    <a:pt x="9331244" y="6619240"/>
                    <a:pt x="8717508" y="6619240"/>
                  </a:cubicBezTo>
                  <a:lnTo>
                    <a:pt x="1111337" y="6619240"/>
                  </a:lnTo>
                  <a:cubicBezTo>
                    <a:pt x="497600" y="6619113"/>
                    <a:pt x="0" y="6125210"/>
                    <a:pt x="0" y="5515991"/>
                  </a:cubicBezTo>
                  <a:close/>
                </a:path>
              </a:pathLst>
            </a:custGeom>
            <a:solidFill>
              <a:srgbClr val="70C573"/>
            </a:solidFill>
          </p:spPr>
        </p:sp>
        <p:sp>
          <p:nvSpPr>
            <p:cNvPr name="Freeform 9" id="9"/>
            <p:cNvSpPr/>
            <p:nvPr/>
          </p:nvSpPr>
          <p:spPr>
            <a:xfrm flipH="false" flipV="false" rot="0">
              <a:off x="0" y="0"/>
              <a:ext cx="9879893" cy="6670040"/>
            </a:xfrm>
            <a:custGeom>
              <a:avLst/>
              <a:gdLst/>
              <a:ahLst/>
              <a:cxnLst/>
              <a:rect r="r" b="b" t="t" l="l"/>
              <a:pathLst>
                <a:path h="6670040" w="9879893">
                  <a:moveTo>
                    <a:pt x="0" y="1128649"/>
                  </a:moveTo>
                  <a:cubicBezTo>
                    <a:pt x="0" y="505206"/>
                    <a:pt x="509086" y="0"/>
                    <a:pt x="1136861" y="0"/>
                  </a:cubicBezTo>
                  <a:lnTo>
                    <a:pt x="8743032" y="0"/>
                  </a:lnTo>
                  <a:lnTo>
                    <a:pt x="8743032" y="25400"/>
                  </a:lnTo>
                  <a:lnTo>
                    <a:pt x="8743032" y="0"/>
                  </a:lnTo>
                  <a:cubicBezTo>
                    <a:pt x="9370807" y="0"/>
                    <a:pt x="9879893" y="505206"/>
                    <a:pt x="9879893" y="1128649"/>
                  </a:cubicBezTo>
                  <a:lnTo>
                    <a:pt x="9854368" y="1128649"/>
                  </a:lnTo>
                  <a:lnTo>
                    <a:pt x="9879893" y="1128649"/>
                  </a:lnTo>
                  <a:lnTo>
                    <a:pt x="9879893" y="5541391"/>
                  </a:lnTo>
                  <a:lnTo>
                    <a:pt x="9854368" y="5541391"/>
                  </a:lnTo>
                  <a:lnTo>
                    <a:pt x="9879893" y="5541391"/>
                  </a:lnTo>
                  <a:cubicBezTo>
                    <a:pt x="9879893" y="6164707"/>
                    <a:pt x="9370807" y="6670040"/>
                    <a:pt x="8743032" y="6670040"/>
                  </a:cubicBezTo>
                  <a:lnTo>
                    <a:pt x="8743032" y="6644640"/>
                  </a:lnTo>
                  <a:lnTo>
                    <a:pt x="8743032" y="6670040"/>
                  </a:lnTo>
                  <a:lnTo>
                    <a:pt x="1136861" y="6670040"/>
                  </a:lnTo>
                  <a:lnTo>
                    <a:pt x="1136861" y="6644640"/>
                  </a:lnTo>
                  <a:lnTo>
                    <a:pt x="1136861" y="6670040"/>
                  </a:lnTo>
                  <a:cubicBezTo>
                    <a:pt x="509086" y="6669913"/>
                    <a:pt x="0" y="6164707"/>
                    <a:pt x="0" y="5541391"/>
                  </a:cubicBezTo>
                  <a:lnTo>
                    <a:pt x="0" y="1128649"/>
                  </a:lnTo>
                  <a:lnTo>
                    <a:pt x="25524" y="1128649"/>
                  </a:lnTo>
                  <a:lnTo>
                    <a:pt x="0" y="1128649"/>
                  </a:lnTo>
                  <a:moveTo>
                    <a:pt x="51049" y="1128649"/>
                  </a:moveTo>
                  <a:lnTo>
                    <a:pt x="51049" y="5541391"/>
                  </a:lnTo>
                  <a:lnTo>
                    <a:pt x="25524" y="5541391"/>
                  </a:lnTo>
                  <a:lnTo>
                    <a:pt x="51049" y="5541391"/>
                  </a:lnTo>
                  <a:cubicBezTo>
                    <a:pt x="51049" y="6136640"/>
                    <a:pt x="537163" y="6619240"/>
                    <a:pt x="1136861" y="6619240"/>
                  </a:cubicBezTo>
                  <a:lnTo>
                    <a:pt x="8743032" y="6619240"/>
                  </a:lnTo>
                  <a:cubicBezTo>
                    <a:pt x="9342730" y="6619240"/>
                    <a:pt x="9828844" y="6136640"/>
                    <a:pt x="9828844" y="5541391"/>
                  </a:cubicBezTo>
                  <a:lnTo>
                    <a:pt x="9828844" y="1128649"/>
                  </a:lnTo>
                  <a:cubicBezTo>
                    <a:pt x="9828844" y="533400"/>
                    <a:pt x="9342730" y="50800"/>
                    <a:pt x="8743032" y="50800"/>
                  </a:cubicBezTo>
                  <a:lnTo>
                    <a:pt x="1136861" y="50800"/>
                  </a:lnTo>
                  <a:lnTo>
                    <a:pt x="1136861" y="25400"/>
                  </a:lnTo>
                  <a:lnTo>
                    <a:pt x="1136861" y="50800"/>
                  </a:lnTo>
                  <a:cubicBezTo>
                    <a:pt x="537163" y="50800"/>
                    <a:pt x="51049" y="533400"/>
                    <a:pt x="51049" y="1128649"/>
                  </a:cubicBezTo>
                  <a:close/>
                </a:path>
              </a:pathLst>
            </a:custGeom>
            <a:solidFill>
              <a:srgbClr val="2B522D"/>
            </a:solidFill>
          </p:spPr>
        </p:sp>
        <p:sp>
          <p:nvSpPr>
            <p:cNvPr name="TextBox 10" id="10"/>
            <p:cNvSpPr txBox="true"/>
            <p:nvPr/>
          </p:nvSpPr>
          <p:spPr>
            <a:xfrm>
              <a:off x="0" y="-47625"/>
              <a:ext cx="9879884" cy="6717591"/>
            </a:xfrm>
            <a:prstGeom prst="rect">
              <a:avLst/>
            </a:prstGeom>
          </p:spPr>
          <p:txBody>
            <a:bodyPr anchor="ctr" rtlCol="false" tIns="50948" lIns="50948" bIns="50948" rIns="50948"/>
            <a:lstStyle/>
            <a:p>
              <a:pPr algn="l" marL="0" indent="0" lvl="0">
                <a:lnSpc>
                  <a:spcPts val="2407"/>
                </a:lnSpc>
              </a:pPr>
              <a:r>
                <a:rPr lang="en-US" sz="2006">
                  <a:solidFill>
                    <a:srgbClr val="F2F2F2"/>
                  </a:solidFill>
                  <a:latin typeface="Arial"/>
                  <a:ea typeface="Arial"/>
                  <a:cs typeface="Arial"/>
                  <a:sym typeface="Arial"/>
                </a:rPr>
                <a:t>Las cuentas de ahorro, las cuentas corrientes y los certificados de depósito (CD) son herramientas que le ayudan a administrar su dinero de forma segura.</a:t>
              </a:r>
            </a:p>
            <a:p>
              <a:pPr algn="l" marL="0" indent="0" lvl="0">
                <a:lnSpc>
                  <a:spcPts val="2407"/>
                </a:lnSpc>
              </a:pPr>
            </a:p>
            <a:p>
              <a:pPr algn="l" marL="0" indent="0" lvl="0">
                <a:lnSpc>
                  <a:spcPts val="2407"/>
                </a:lnSpc>
              </a:pPr>
              <a:r>
                <a:rPr lang="en-US" b="true" sz="2006">
                  <a:solidFill>
                    <a:srgbClr val="F2F2F2"/>
                  </a:solidFill>
                  <a:latin typeface="Arial Bold"/>
                  <a:ea typeface="Arial Bold"/>
                  <a:cs typeface="Arial Bold"/>
                  <a:sym typeface="Arial Bold"/>
                </a:rPr>
                <a:t>Cuentas de ahorro: ideales para reservar dinero y ganar intereses a lo largo del tiempo.</a:t>
              </a:r>
            </a:p>
            <a:p>
              <a:pPr algn="l" marL="0" indent="0" lvl="0">
                <a:lnSpc>
                  <a:spcPts val="2407"/>
                </a:lnSpc>
              </a:pPr>
              <a:r>
                <a:rPr lang="en-US" b="true" sz="2006">
                  <a:solidFill>
                    <a:srgbClr val="F2F2F2"/>
                  </a:solidFill>
                  <a:latin typeface="Arial Bold"/>
                  <a:ea typeface="Arial Bold"/>
                  <a:cs typeface="Arial Bold"/>
                  <a:sym typeface="Arial Bold"/>
                </a:rPr>
                <a:t>Cuentas corrientes: se utilizan para gastos diarios; son de fácil acceso pero generalmente tienen intereses más bajos.</a:t>
              </a:r>
            </a:p>
            <a:p>
              <a:pPr algn="l" marL="0" indent="0" lvl="0">
                <a:lnSpc>
                  <a:spcPts val="2407"/>
                </a:lnSpc>
              </a:pPr>
              <a:r>
                <a:rPr lang="en-US" b="true" sz="2006">
                  <a:solidFill>
                    <a:srgbClr val="F2F2F2"/>
                  </a:solidFill>
                  <a:latin typeface="Arial Bold"/>
                  <a:ea typeface="Arial Bold"/>
                  <a:cs typeface="Arial Bold"/>
                  <a:sym typeface="Arial Bold"/>
                </a:rPr>
                <a:t>CD: ofrecen tasas de interés más altas, pero requieren bloquear sus fondos por un plazo determinado.</a:t>
              </a:r>
            </a:p>
            <a:p>
              <a:pPr algn="l" marL="0" indent="0" lvl="0">
                <a:lnSpc>
                  <a:spcPts val="2407"/>
                </a:lnSpc>
              </a:pPr>
            </a:p>
            <a:p>
              <a:pPr algn="l" marL="0" indent="0" lvl="0">
                <a:lnSpc>
                  <a:spcPts val="2407"/>
                </a:lnSpc>
              </a:pPr>
              <a:r>
                <a:rPr lang="en-US" b="true" sz="2006">
                  <a:solidFill>
                    <a:srgbClr val="F2F2F2"/>
                  </a:solidFill>
                  <a:latin typeface="Arial Bold"/>
                  <a:ea typeface="Arial Bold"/>
                  <a:cs typeface="Arial Bold"/>
                  <a:sym typeface="Arial Bold"/>
                </a:rPr>
                <a:t>✅ Consejo: Utiliza los ahorros para metas y emergencias, revisando las transacciones del día a día.</a:t>
              </a:r>
            </a:p>
          </p:txBody>
        </p:sp>
      </p:grpSp>
      <p:grpSp>
        <p:nvGrpSpPr>
          <p:cNvPr name="Group 11" id="11"/>
          <p:cNvGrpSpPr/>
          <p:nvPr/>
        </p:nvGrpSpPr>
        <p:grpSpPr>
          <a:xfrm rot="0">
            <a:off x="10046175" y="3102872"/>
            <a:ext cx="7527307" cy="5002473"/>
            <a:chOff x="0" y="0"/>
            <a:chExt cx="10036410" cy="6669964"/>
          </a:xfrm>
        </p:grpSpPr>
        <p:sp>
          <p:nvSpPr>
            <p:cNvPr name="Freeform 12" id="12"/>
            <p:cNvSpPr/>
            <p:nvPr/>
          </p:nvSpPr>
          <p:spPr>
            <a:xfrm flipH="false" flipV="false" rot="0">
              <a:off x="25400" y="25400"/>
              <a:ext cx="9985629" cy="6619240"/>
            </a:xfrm>
            <a:custGeom>
              <a:avLst/>
              <a:gdLst/>
              <a:ahLst/>
              <a:cxnLst/>
              <a:rect r="r" b="b" t="t" l="l"/>
              <a:pathLst>
                <a:path h="6619240" w="9985629">
                  <a:moveTo>
                    <a:pt x="0" y="1103249"/>
                  </a:moveTo>
                  <a:cubicBezTo>
                    <a:pt x="0" y="493903"/>
                    <a:pt x="495173" y="0"/>
                    <a:pt x="1106043" y="0"/>
                  </a:cubicBezTo>
                  <a:lnTo>
                    <a:pt x="8879586" y="0"/>
                  </a:lnTo>
                  <a:cubicBezTo>
                    <a:pt x="9490456" y="0"/>
                    <a:pt x="9985629" y="493903"/>
                    <a:pt x="9985629" y="1103249"/>
                  </a:cubicBezTo>
                  <a:lnTo>
                    <a:pt x="9985629" y="5515991"/>
                  </a:lnTo>
                  <a:cubicBezTo>
                    <a:pt x="9985629" y="6125337"/>
                    <a:pt x="9490456" y="6619240"/>
                    <a:pt x="8879586" y="6619240"/>
                  </a:cubicBezTo>
                  <a:lnTo>
                    <a:pt x="1106043" y="6619240"/>
                  </a:lnTo>
                  <a:cubicBezTo>
                    <a:pt x="495173" y="6619113"/>
                    <a:pt x="0" y="6125210"/>
                    <a:pt x="0" y="5515991"/>
                  </a:cubicBezTo>
                  <a:close/>
                </a:path>
              </a:pathLst>
            </a:custGeom>
            <a:solidFill>
              <a:srgbClr val="70C573"/>
            </a:solidFill>
          </p:spPr>
        </p:sp>
        <p:sp>
          <p:nvSpPr>
            <p:cNvPr name="Freeform 13" id="13"/>
            <p:cNvSpPr/>
            <p:nvPr/>
          </p:nvSpPr>
          <p:spPr>
            <a:xfrm flipH="false" flipV="false" rot="0">
              <a:off x="0" y="0"/>
              <a:ext cx="10036429" cy="6670040"/>
            </a:xfrm>
            <a:custGeom>
              <a:avLst/>
              <a:gdLst/>
              <a:ahLst/>
              <a:cxnLst/>
              <a:rect r="r" b="b" t="t" l="l"/>
              <a:pathLst>
                <a:path h="6670040" w="10036429">
                  <a:moveTo>
                    <a:pt x="0" y="1128649"/>
                  </a:moveTo>
                  <a:cubicBezTo>
                    <a:pt x="0" y="505206"/>
                    <a:pt x="506603" y="0"/>
                    <a:pt x="1131443" y="0"/>
                  </a:cubicBezTo>
                  <a:lnTo>
                    <a:pt x="8904986" y="0"/>
                  </a:lnTo>
                  <a:lnTo>
                    <a:pt x="8904986" y="25400"/>
                  </a:lnTo>
                  <a:lnTo>
                    <a:pt x="8904986" y="0"/>
                  </a:lnTo>
                  <a:cubicBezTo>
                    <a:pt x="9529826" y="0"/>
                    <a:pt x="10036429" y="505206"/>
                    <a:pt x="10036429" y="1128649"/>
                  </a:cubicBezTo>
                  <a:lnTo>
                    <a:pt x="10011029" y="1128649"/>
                  </a:lnTo>
                  <a:lnTo>
                    <a:pt x="10036429" y="1128649"/>
                  </a:lnTo>
                  <a:lnTo>
                    <a:pt x="10036429" y="5541391"/>
                  </a:lnTo>
                  <a:lnTo>
                    <a:pt x="10011029" y="5541391"/>
                  </a:lnTo>
                  <a:lnTo>
                    <a:pt x="10036429" y="5541391"/>
                  </a:lnTo>
                  <a:cubicBezTo>
                    <a:pt x="10036429" y="6164707"/>
                    <a:pt x="9529826" y="6670040"/>
                    <a:pt x="8904986" y="6670040"/>
                  </a:cubicBezTo>
                  <a:lnTo>
                    <a:pt x="8904986" y="6644640"/>
                  </a:lnTo>
                  <a:lnTo>
                    <a:pt x="8904986" y="6670040"/>
                  </a:lnTo>
                  <a:lnTo>
                    <a:pt x="1131443" y="6670040"/>
                  </a:lnTo>
                  <a:lnTo>
                    <a:pt x="1131443" y="6644640"/>
                  </a:lnTo>
                  <a:lnTo>
                    <a:pt x="1131443" y="6670040"/>
                  </a:lnTo>
                  <a:cubicBezTo>
                    <a:pt x="506603" y="6669913"/>
                    <a:pt x="0" y="6164707"/>
                    <a:pt x="0" y="5541391"/>
                  </a:cubicBezTo>
                  <a:lnTo>
                    <a:pt x="0" y="1128649"/>
                  </a:lnTo>
                  <a:lnTo>
                    <a:pt x="25400" y="1128649"/>
                  </a:lnTo>
                  <a:lnTo>
                    <a:pt x="0" y="1128649"/>
                  </a:lnTo>
                  <a:moveTo>
                    <a:pt x="50800" y="1128649"/>
                  </a:moveTo>
                  <a:lnTo>
                    <a:pt x="50800" y="5541391"/>
                  </a:lnTo>
                  <a:lnTo>
                    <a:pt x="25400" y="5541391"/>
                  </a:lnTo>
                  <a:lnTo>
                    <a:pt x="50800" y="5541391"/>
                  </a:lnTo>
                  <a:cubicBezTo>
                    <a:pt x="50800" y="6136640"/>
                    <a:pt x="534543" y="6619240"/>
                    <a:pt x="1131443" y="6619240"/>
                  </a:cubicBezTo>
                  <a:lnTo>
                    <a:pt x="8904986" y="6619240"/>
                  </a:lnTo>
                  <a:cubicBezTo>
                    <a:pt x="9501886" y="6619240"/>
                    <a:pt x="9985629" y="6136640"/>
                    <a:pt x="9985629" y="5541391"/>
                  </a:cubicBezTo>
                  <a:lnTo>
                    <a:pt x="9985629" y="1128649"/>
                  </a:lnTo>
                  <a:cubicBezTo>
                    <a:pt x="9985629" y="533400"/>
                    <a:pt x="9501886" y="50800"/>
                    <a:pt x="8904986" y="50800"/>
                  </a:cubicBezTo>
                  <a:lnTo>
                    <a:pt x="1131443" y="50800"/>
                  </a:lnTo>
                  <a:lnTo>
                    <a:pt x="1131443" y="25400"/>
                  </a:lnTo>
                  <a:lnTo>
                    <a:pt x="1131443" y="50800"/>
                  </a:lnTo>
                  <a:cubicBezTo>
                    <a:pt x="534543" y="50800"/>
                    <a:pt x="50800" y="533400"/>
                    <a:pt x="50800" y="1128649"/>
                  </a:cubicBezTo>
                  <a:close/>
                </a:path>
              </a:pathLst>
            </a:custGeom>
            <a:solidFill>
              <a:srgbClr val="2B522D"/>
            </a:solidFill>
          </p:spPr>
        </p:sp>
        <p:sp>
          <p:nvSpPr>
            <p:cNvPr name="TextBox 14" id="14"/>
            <p:cNvSpPr txBox="true"/>
            <p:nvPr/>
          </p:nvSpPr>
          <p:spPr>
            <a:xfrm>
              <a:off x="0" y="-47625"/>
              <a:ext cx="10036410" cy="6717589"/>
            </a:xfrm>
            <a:prstGeom prst="rect">
              <a:avLst/>
            </a:prstGeom>
          </p:spPr>
          <p:txBody>
            <a:bodyPr anchor="ctr" rtlCol="false" tIns="50800" lIns="50800" bIns="50800" rIns="50800"/>
            <a:lstStyle/>
            <a:p>
              <a:pPr algn="l" marL="0" indent="0" lvl="0">
                <a:lnSpc>
                  <a:spcPts val="2400"/>
                </a:lnSpc>
              </a:pPr>
              <a:r>
                <a:rPr lang="en-US" sz="2000">
                  <a:solidFill>
                    <a:srgbClr val="F2F2F2"/>
                  </a:solidFill>
                  <a:latin typeface="Arial"/>
                  <a:ea typeface="Arial"/>
                  <a:cs typeface="Arial"/>
                  <a:sym typeface="Arial"/>
                </a:rPr>
                <a:t>Las tarjetas de crédito, los préstamos personales y las hipotecas le permiten pedir dinero prestado, pero a un costo.</a:t>
              </a:r>
            </a:p>
            <a:p>
              <a:pPr algn="l" marL="0" indent="0" lvl="0">
                <a:lnSpc>
                  <a:spcPts val="2400"/>
                </a:lnSpc>
              </a:pPr>
            </a:p>
            <a:p>
              <a:pPr algn="l" marL="0" indent="0" lvl="0">
                <a:lnSpc>
                  <a:spcPts val="2400"/>
                </a:lnSpc>
              </a:pPr>
              <a:r>
                <a:rPr lang="en-US" sz="2000">
                  <a:solidFill>
                    <a:srgbClr val="F2F2F2"/>
                  </a:solidFill>
                  <a:latin typeface="Arial"/>
                  <a:ea typeface="Arial"/>
                  <a:cs typeface="Arial"/>
                  <a:sym typeface="Arial"/>
                </a:rPr>
                <a:t>Tenga siempre en cuenta la tasa de interés, las condiciones de pago y las tarifas.</a:t>
              </a:r>
            </a:p>
            <a:p>
              <a:pPr algn="l" marL="0" indent="0" lvl="0">
                <a:lnSpc>
                  <a:spcPts val="2400"/>
                </a:lnSpc>
              </a:pPr>
              <a:r>
                <a:rPr lang="en-US" sz="2000">
                  <a:solidFill>
                    <a:srgbClr val="F2F2F2"/>
                  </a:solidFill>
                  <a:latin typeface="Arial"/>
                  <a:ea typeface="Arial"/>
                  <a:cs typeface="Arial"/>
                  <a:sym typeface="Arial"/>
                </a:rPr>
                <a:t>La mala gestión del crédito puede perjudicar su puntuación y costarle más en el futuro.</a:t>
              </a:r>
            </a:p>
            <a:p>
              <a:pPr algn="l" marL="0" indent="0" lvl="0">
                <a:lnSpc>
                  <a:spcPts val="2400"/>
                </a:lnSpc>
              </a:pPr>
            </a:p>
            <a:p>
              <a:pPr algn="l" marL="0" indent="0" lvl="0">
                <a:lnSpc>
                  <a:spcPts val="2400"/>
                </a:lnSpc>
              </a:pPr>
              <a:r>
                <a:rPr lang="en-US" sz="2000">
                  <a:solidFill>
                    <a:srgbClr val="F2F2F2"/>
                  </a:solidFill>
                  <a:latin typeface="Arial"/>
                  <a:ea typeface="Arial"/>
                  <a:cs typeface="Arial"/>
                  <a:sym typeface="Arial"/>
                </a:rPr>
                <a:t>🔍 Pregúntate: ¿Puedo afrontar las cuotas mensuales? ¿Es esta una buena razón para pedir prestado?</a:t>
              </a:r>
            </a:p>
            <a:p>
              <a:pPr algn="l" marL="0" indent="0" lvl="0">
                <a:lnSpc>
                  <a:spcPts val="2400"/>
                </a:lnSpc>
              </a:pPr>
            </a:p>
            <a:p>
              <a:pPr algn="l" marL="0" indent="0" lvl="0">
                <a:lnSpc>
                  <a:spcPts val="2400"/>
                </a:lnSpc>
              </a:pPr>
              <a:r>
                <a:rPr lang="en-US" sz="2000" i="true">
                  <a:solidFill>
                    <a:srgbClr val="F2F2F2"/>
                  </a:solidFill>
                  <a:latin typeface="Arial Italics"/>
                  <a:ea typeface="Arial Italics"/>
                  <a:cs typeface="Arial Italics"/>
                  <a:sym typeface="Arial Italics"/>
                </a:rPr>
                <a:t>⚠️ El mal uso del crédito puede afectar futuros préstamos, solicitudes de vivienda o incluso oportunidades laborales.</a:t>
              </a:r>
            </a:p>
          </p:txBody>
        </p:sp>
      </p:grpSp>
      <p:sp>
        <p:nvSpPr>
          <p:cNvPr name="TextBox 15" id="15"/>
          <p:cNvSpPr txBox="true"/>
          <p:nvPr/>
        </p:nvSpPr>
        <p:spPr>
          <a:xfrm rot="0">
            <a:off x="1473276" y="2536051"/>
            <a:ext cx="6081442" cy="361950"/>
          </a:xfrm>
          <a:prstGeom prst="rect">
            <a:avLst/>
          </a:prstGeom>
        </p:spPr>
        <p:txBody>
          <a:bodyPr anchor="t" rtlCol="false" tIns="0" lIns="0" bIns="0" rIns="0">
            <a:spAutoFit/>
          </a:bodyPr>
          <a:lstStyle/>
          <a:p>
            <a:pPr algn="ctr" marL="0" indent="0" lvl="0">
              <a:lnSpc>
                <a:spcPts val="2520"/>
              </a:lnSpc>
            </a:pPr>
            <a:r>
              <a:rPr lang="en-US" b="true" sz="2100">
                <a:solidFill>
                  <a:srgbClr val="000000"/>
                </a:solidFill>
                <a:latin typeface="Arial Bold"/>
                <a:ea typeface="Arial Bold"/>
                <a:cs typeface="Arial Bold"/>
                <a:sym typeface="Arial Bold"/>
              </a:rPr>
              <a:t>Productos bancarios</a:t>
            </a:r>
          </a:p>
        </p:txBody>
      </p:sp>
      <p:sp>
        <p:nvSpPr>
          <p:cNvPr name="TextBox 16" id="16"/>
          <p:cNvSpPr txBox="true"/>
          <p:nvPr/>
        </p:nvSpPr>
        <p:spPr>
          <a:xfrm rot="0">
            <a:off x="10769106" y="2536051"/>
            <a:ext cx="6081443" cy="361950"/>
          </a:xfrm>
          <a:prstGeom prst="rect">
            <a:avLst/>
          </a:prstGeom>
        </p:spPr>
        <p:txBody>
          <a:bodyPr anchor="t" rtlCol="false" tIns="0" lIns="0" bIns="0" rIns="0">
            <a:spAutoFit/>
          </a:bodyPr>
          <a:lstStyle/>
          <a:p>
            <a:pPr algn="ctr" marL="0" indent="0" lvl="0">
              <a:lnSpc>
                <a:spcPts val="2520"/>
              </a:lnSpc>
            </a:pPr>
            <a:r>
              <a:rPr lang="en-US" b="true" sz="2100">
                <a:solidFill>
                  <a:srgbClr val="000000"/>
                </a:solidFill>
                <a:latin typeface="Arial Bold"/>
                <a:ea typeface="Arial Bold"/>
                <a:cs typeface="Arial Bold"/>
                <a:sym typeface="Arial Bold"/>
              </a:rPr>
              <a:t>Productos de crédito</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¿Necesitas seguro?</a:t>
              </a:r>
            </a:p>
          </p:txBody>
        </p:sp>
      </p:grpSp>
      <p:sp>
        <p:nvSpPr>
          <p:cNvPr name="TextBox 7" id="7"/>
          <p:cNvSpPr txBox="true"/>
          <p:nvPr/>
        </p:nvSpPr>
        <p:spPr>
          <a:xfrm rot="0">
            <a:off x="11677645" y="1721116"/>
            <a:ext cx="5738965" cy="6745498"/>
          </a:xfrm>
          <a:prstGeom prst="rect">
            <a:avLst/>
          </a:prstGeom>
        </p:spPr>
        <p:txBody>
          <a:bodyPr anchor="t" rtlCol="false" tIns="0" lIns="0" bIns="0" rIns="0">
            <a:spAutoFit/>
          </a:bodyPr>
          <a:lstStyle/>
          <a:p>
            <a:pPr algn="l" marL="0" indent="0" lvl="0">
              <a:lnSpc>
                <a:spcPts val="2157"/>
              </a:lnSpc>
            </a:pPr>
            <a:r>
              <a:rPr lang="en-US" sz="2497">
                <a:solidFill>
                  <a:srgbClr val="616161"/>
                </a:solidFill>
                <a:latin typeface="Calibri (MS)"/>
                <a:ea typeface="Calibri (MS)"/>
                <a:cs typeface="Calibri (MS)"/>
                <a:sym typeface="Calibri (MS)"/>
              </a:rPr>
              <a:t>Imagínate esto: tu portátil se bloquea justo antes de una fecha límite importante. Las reparaciones cuestan cientos. O te chocan el coche por detrás: el otro conductor se va y tú tienes que pagar la factura. En estos momentos, el seguro importa.</a:t>
            </a:r>
          </a:p>
          <a:p>
            <a:pPr algn="l" marL="0" indent="0" lvl="0">
              <a:lnSpc>
                <a:spcPts val="2157"/>
              </a:lnSpc>
            </a:pPr>
            <a:r>
              <a:rPr lang="en-US" sz="2497">
                <a:solidFill>
                  <a:srgbClr val="616161"/>
                </a:solidFill>
                <a:latin typeface="Calibri (MS)"/>
                <a:ea typeface="Calibri (MS)"/>
                <a:cs typeface="Calibri (MS)"/>
                <a:sym typeface="Calibri (MS)"/>
              </a:rPr>
              <a:t>El seguro no consiste en apostar a que sucederán cosas malas: se trata de asegurarse de estar protegido si suceden.</a:t>
            </a:r>
          </a:p>
          <a:p>
            <a:pPr algn="l" marL="0" indent="0" lvl="0">
              <a:lnSpc>
                <a:spcPts val="2157"/>
              </a:lnSpc>
            </a:pPr>
            <a:r>
              <a:rPr lang="en-US" b="true" sz="2497">
                <a:solidFill>
                  <a:srgbClr val="616161"/>
                </a:solidFill>
                <a:latin typeface="Calibri (MS) Bold"/>
                <a:ea typeface="Calibri (MS) Bold"/>
                <a:cs typeface="Calibri (MS) Bold"/>
                <a:sym typeface="Calibri (MS) Bold"/>
              </a:rPr>
              <a:t>Esto es lo que debes saber:</a:t>
            </a:r>
          </a:p>
          <a:p>
            <a:pPr algn="l" marL="794885" indent="-397442" lvl="1">
              <a:lnSpc>
                <a:spcPts val="2157"/>
              </a:lnSpc>
              <a:buFont typeface="Arial"/>
              <a:buChar char="•"/>
            </a:pPr>
            <a:r>
              <a:rPr lang="en-US" b="true" sz="2497">
                <a:solidFill>
                  <a:srgbClr val="616161"/>
                </a:solidFill>
                <a:latin typeface="Calibri (MS) Bold"/>
                <a:ea typeface="Calibri (MS) Bold"/>
                <a:cs typeface="Calibri (MS) Bold"/>
                <a:sym typeface="Calibri (MS) Bold"/>
              </a:rPr>
              <a:t>El seguro de salud le ayuda a costear la atención cuando está enfermo o lesionado.</a:t>
            </a:r>
          </a:p>
          <a:p>
            <a:pPr algn="l" marL="794885" indent="-397442" lvl="1">
              <a:lnSpc>
                <a:spcPts val="2157"/>
              </a:lnSpc>
              <a:buFont typeface="Arial"/>
              <a:buChar char="•"/>
            </a:pPr>
            <a:r>
              <a:rPr lang="en-US" b="true" sz="2497">
                <a:solidFill>
                  <a:srgbClr val="616161"/>
                </a:solidFill>
                <a:latin typeface="Calibri (MS) Bold"/>
                <a:ea typeface="Calibri (MS) Bold"/>
                <a:cs typeface="Calibri (MS) Bold"/>
                <a:sym typeface="Calibri (MS) Bold"/>
              </a:rPr>
              <a:t>El seguro de propiedad (para automóviles, dispositivos electrónicos o incluso su teléfono) le ahorra tener que hacer reemplazos costosos.</a:t>
            </a:r>
          </a:p>
          <a:p>
            <a:pPr algn="l" marL="794885" indent="-397442" lvl="1">
              <a:lnSpc>
                <a:spcPts val="2157"/>
              </a:lnSpc>
              <a:buFont typeface="Arial"/>
              <a:buChar char="•"/>
            </a:pPr>
            <a:r>
              <a:rPr lang="en-US" b="true" sz="2497">
                <a:solidFill>
                  <a:srgbClr val="616161"/>
                </a:solidFill>
                <a:latin typeface="Calibri (MS) Bold"/>
                <a:ea typeface="Calibri (MS) Bold"/>
                <a:cs typeface="Calibri (MS) Bold"/>
                <a:sym typeface="Calibri (MS) Bold"/>
              </a:rPr>
              <a:t>El seguro de viaje cubre emergencias cuando estás en el extranjero, desde visitas al hospital hasta vuelos perdidos.</a:t>
            </a:r>
          </a:p>
          <a:p>
            <a:pPr algn="l" marL="794885" indent="-397442" lvl="1">
              <a:lnSpc>
                <a:spcPts val="2157"/>
              </a:lnSpc>
              <a:buFont typeface="Arial"/>
              <a:buChar char="•"/>
            </a:pPr>
            <a:r>
              <a:rPr lang="en-US" b="true" sz="2497">
                <a:solidFill>
                  <a:srgbClr val="616161"/>
                </a:solidFill>
                <a:latin typeface="Calibri (MS) Bold"/>
                <a:ea typeface="Calibri (MS) Bold"/>
                <a:cs typeface="Calibri (MS) Bold"/>
                <a:sym typeface="Calibri (MS) Bold"/>
              </a:rPr>
              <a:t>El seguro para mascotas es real y puede salvar a su amigo peludo y a su billetera.</a:t>
            </a:r>
          </a:p>
        </p:txBody>
      </p:sp>
      <p:grpSp>
        <p:nvGrpSpPr>
          <p:cNvPr name="Group 8" id="8"/>
          <p:cNvGrpSpPr>
            <a:grpSpLocks noChangeAspect="true"/>
          </p:cNvGrpSpPr>
          <p:nvPr/>
        </p:nvGrpSpPr>
        <p:grpSpPr>
          <a:xfrm rot="0">
            <a:off x="0" y="1196284"/>
            <a:ext cx="4817660" cy="5179324"/>
            <a:chOff x="0" y="0"/>
            <a:chExt cx="6423546" cy="6905766"/>
          </a:xfrm>
        </p:grpSpPr>
        <p:sp>
          <p:nvSpPr>
            <p:cNvPr name="Freeform 9" id="9" descr="monitor de computadora de pantalla plana negro"/>
            <p:cNvSpPr/>
            <p:nvPr/>
          </p:nvSpPr>
          <p:spPr>
            <a:xfrm flipH="false" flipV="false" rot="0">
              <a:off x="0" y="0"/>
              <a:ext cx="6423533" cy="6905752"/>
            </a:xfrm>
            <a:custGeom>
              <a:avLst/>
              <a:gdLst/>
              <a:ahLst/>
              <a:cxnLst/>
              <a:rect r="r" b="b" t="t" l="l"/>
              <a:pathLst>
                <a:path h="6905752" w="6423533">
                  <a:moveTo>
                    <a:pt x="0" y="0"/>
                  </a:moveTo>
                  <a:lnTo>
                    <a:pt x="6423533" y="0"/>
                  </a:lnTo>
                  <a:lnTo>
                    <a:pt x="6423533" y="6905752"/>
                  </a:lnTo>
                  <a:lnTo>
                    <a:pt x="0" y="6905752"/>
                  </a:lnTo>
                  <a:lnTo>
                    <a:pt x="0" y="0"/>
                  </a:lnTo>
                  <a:close/>
                </a:path>
              </a:pathLst>
            </a:custGeom>
            <a:blipFill>
              <a:blip r:embed="rId3"/>
              <a:stretch>
                <a:fillRect l="0" t="-38256" r="0" b="-1269"/>
              </a:stretch>
            </a:blipFill>
          </p:spPr>
        </p:sp>
      </p:grpSp>
      <p:grpSp>
        <p:nvGrpSpPr>
          <p:cNvPr name="Group 10" id="10"/>
          <p:cNvGrpSpPr>
            <a:grpSpLocks noChangeAspect="true"/>
          </p:cNvGrpSpPr>
          <p:nvPr/>
        </p:nvGrpSpPr>
        <p:grpSpPr>
          <a:xfrm rot="0">
            <a:off x="33717" y="6508674"/>
            <a:ext cx="6586752" cy="3449471"/>
            <a:chOff x="0" y="0"/>
            <a:chExt cx="8782336" cy="4599294"/>
          </a:xfrm>
        </p:grpSpPr>
        <p:sp>
          <p:nvSpPr>
            <p:cNvPr name="Freeform 11" id="11" descr="Un coche rojo está aparcado al lado de un coche plateado."/>
            <p:cNvSpPr/>
            <p:nvPr/>
          </p:nvSpPr>
          <p:spPr>
            <a:xfrm flipH="false" flipV="false" rot="0">
              <a:off x="0" y="0"/>
              <a:ext cx="8782304" cy="4599305"/>
            </a:xfrm>
            <a:custGeom>
              <a:avLst/>
              <a:gdLst/>
              <a:ahLst/>
              <a:cxnLst/>
              <a:rect r="r" b="b" t="t" l="l"/>
              <a:pathLst>
                <a:path h="4599305" w="8782304">
                  <a:moveTo>
                    <a:pt x="0" y="0"/>
                  </a:moveTo>
                  <a:lnTo>
                    <a:pt x="8782304" y="0"/>
                  </a:lnTo>
                  <a:lnTo>
                    <a:pt x="8782304" y="4599305"/>
                  </a:lnTo>
                  <a:lnTo>
                    <a:pt x="0" y="4599305"/>
                  </a:lnTo>
                  <a:lnTo>
                    <a:pt x="0" y="0"/>
                  </a:lnTo>
                  <a:close/>
                </a:path>
              </a:pathLst>
            </a:custGeom>
            <a:blipFill>
              <a:blip r:embed="rId4"/>
              <a:stretch>
                <a:fillRect l="0" t="-27299" r="0" b="0"/>
              </a:stretch>
            </a:blipFill>
          </p:spPr>
        </p:sp>
      </p:grpSp>
      <p:grpSp>
        <p:nvGrpSpPr>
          <p:cNvPr name="Group 12" id="12"/>
          <p:cNvGrpSpPr>
            <a:grpSpLocks noChangeAspect="true"/>
          </p:cNvGrpSpPr>
          <p:nvPr/>
        </p:nvGrpSpPr>
        <p:grpSpPr>
          <a:xfrm rot="0">
            <a:off x="4817660" y="1196284"/>
            <a:ext cx="6586753" cy="4391169"/>
            <a:chOff x="0" y="0"/>
            <a:chExt cx="8782338" cy="5854892"/>
          </a:xfrm>
        </p:grpSpPr>
        <p:sp>
          <p:nvSpPr>
            <p:cNvPr name="Freeform 13" id="13" descr="Un pequeño perro negro que lleva un cono de plástico en la cabeza."/>
            <p:cNvSpPr/>
            <p:nvPr/>
          </p:nvSpPr>
          <p:spPr>
            <a:xfrm flipH="false" flipV="false" rot="0">
              <a:off x="0" y="0"/>
              <a:ext cx="8782304" cy="5854954"/>
            </a:xfrm>
            <a:custGeom>
              <a:avLst/>
              <a:gdLst/>
              <a:ahLst/>
              <a:cxnLst/>
              <a:rect r="r" b="b" t="t" l="l"/>
              <a:pathLst>
                <a:path h="5854954" w="8782304">
                  <a:moveTo>
                    <a:pt x="0" y="0"/>
                  </a:moveTo>
                  <a:lnTo>
                    <a:pt x="8782304" y="0"/>
                  </a:lnTo>
                  <a:lnTo>
                    <a:pt x="8782304" y="5854954"/>
                  </a:lnTo>
                  <a:lnTo>
                    <a:pt x="0" y="5854954"/>
                  </a:lnTo>
                  <a:lnTo>
                    <a:pt x="0" y="0"/>
                  </a:lnTo>
                  <a:close/>
                </a:path>
              </a:pathLst>
            </a:custGeom>
            <a:blipFill>
              <a:blip r:embed="rId5"/>
              <a:stretch>
                <a:fillRect l="0" t="0" r="0" b="1"/>
              </a:stretch>
            </a:blipFill>
          </p:spPr>
        </p:sp>
      </p:grpSp>
      <p:grpSp>
        <p:nvGrpSpPr>
          <p:cNvPr name="Group 14" id="14"/>
          <p:cNvGrpSpPr>
            <a:grpSpLocks noChangeAspect="true"/>
          </p:cNvGrpSpPr>
          <p:nvPr/>
        </p:nvGrpSpPr>
        <p:grpSpPr>
          <a:xfrm rot="0">
            <a:off x="5161211" y="5265960"/>
            <a:ext cx="5407926" cy="5021040"/>
            <a:chOff x="0" y="0"/>
            <a:chExt cx="7210568" cy="6694720"/>
          </a:xfrm>
        </p:grpSpPr>
        <p:sp>
          <p:nvSpPr>
            <p:cNvPr name="Freeform 15" id="15" descr="texto"/>
            <p:cNvSpPr/>
            <p:nvPr/>
          </p:nvSpPr>
          <p:spPr>
            <a:xfrm flipH="false" flipV="false" rot="0">
              <a:off x="0" y="0"/>
              <a:ext cx="7210552" cy="6694678"/>
            </a:xfrm>
            <a:custGeom>
              <a:avLst/>
              <a:gdLst/>
              <a:ahLst/>
              <a:cxnLst/>
              <a:rect r="r" b="b" t="t" l="l"/>
              <a:pathLst>
                <a:path h="6694678" w="7210552">
                  <a:moveTo>
                    <a:pt x="0" y="0"/>
                  </a:moveTo>
                  <a:lnTo>
                    <a:pt x="7210552" y="0"/>
                  </a:lnTo>
                  <a:lnTo>
                    <a:pt x="7210552" y="6694678"/>
                  </a:lnTo>
                  <a:lnTo>
                    <a:pt x="0" y="6694678"/>
                  </a:lnTo>
                  <a:lnTo>
                    <a:pt x="0" y="0"/>
                  </a:lnTo>
                  <a:close/>
                </a:path>
              </a:pathLst>
            </a:custGeom>
            <a:blipFill>
              <a:blip r:embed="rId6"/>
              <a:stretch>
                <a:fillRect l="-39268" t="0" r="0" b="0"/>
              </a:stretch>
            </a:blipFill>
          </p:spPr>
        </p:sp>
      </p:grpSp>
    </p:spTree>
  </p:cSld>
  <p:clrMapOvr>
    <a:masterClrMapping/>
  </p:clrMapOvr>
</p:sld>
</file>

<file path=ppt/slides/slide9.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Desmitificando las inversiones</a:t>
              </a:r>
            </a:p>
          </p:txBody>
        </p:sp>
      </p:grpSp>
      <p:grpSp>
        <p:nvGrpSpPr>
          <p:cNvPr name="Group 7" id="7"/>
          <p:cNvGrpSpPr/>
          <p:nvPr/>
        </p:nvGrpSpPr>
        <p:grpSpPr>
          <a:xfrm rot="0">
            <a:off x="1802925" y="2969811"/>
            <a:ext cx="4715871" cy="3641109"/>
            <a:chOff x="0" y="0"/>
            <a:chExt cx="6287828" cy="4854812"/>
          </a:xfrm>
        </p:grpSpPr>
        <p:sp>
          <p:nvSpPr>
            <p:cNvPr name="Freeform 8" id="8"/>
            <p:cNvSpPr/>
            <p:nvPr/>
          </p:nvSpPr>
          <p:spPr>
            <a:xfrm flipH="false" flipV="false" rot="0">
              <a:off x="25400" y="25400"/>
              <a:ext cx="6236970" cy="4804029"/>
            </a:xfrm>
            <a:custGeom>
              <a:avLst/>
              <a:gdLst/>
              <a:ahLst/>
              <a:cxnLst/>
              <a:rect r="r" b="b" t="t" l="l"/>
              <a:pathLst>
                <a:path h="4804029" w="6236970">
                  <a:moveTo>
                    <a:pt x="0" y="4804029"/>
                  </a:moveTo>
                  <a:lnTo>
                    <a:pt x="3118485" y="0"/>
                  </a:lnTo>
                  <a:lnTo>
                    <a:pt x="6236970" y="4804029"/>
                  </a:lnTo>
                  <a:close/>
                </a:path>
              </a:pathLst>
            </a:custGeom>
            <a:solidFill>
              <a:srgbClr val="70C573"/>
            </a:solidFill>
          </p:spPr>
        </p:sp>
        <p:sp>
          <p:nvSpPr>
            <p:cNvPr name="Freeform 9" id="9"/>
            <p:cNvSpPr/>
            <p:nvPr/>
          </p:nvSpPr>
          <p:spPr>
            <a:xfrm flipH="false" flipV="false" rot="0">
              <a:off x="-1397" y="0"/>
              <a:ext cx="6290564" cy="4854829"/>
            </a:xfrm>
            <a:custGeom>
              <a:avLst/>
              <a:gdLst/>
              <a:ahLst/>
              <a:cxnLst/>
              <a:rect r="r" b="b" t="t" l="l"/>
              <a:pathLst>
                <a:path h="4854829" w="6290564">
                  <a:moveTo>
                    <a:pt x="5461" y="4815586"/>
                  </a:moveTo>
                  <a:lnTo>
                    <a:pt x="3123946" y="11557"/>
                  </a:lnTo>
                  <a:cubicBezTo>
                    <a:pt x="3128645" y="4318"/>
                    <a:pt x="3136646" y="0"/>
                    <a:pt x="3145282" y="0"/>
                  </a:cubicBezTo>
                  <a:cubicBezTo>
                    <a:pt x="3153918" y="0"/>
                    <a:pt x="3161919" y="4318"/>
                    <a:pt x="3166618" y="11557"/>
                  </a:cubicBezTo>
                  <a:lnTo>
                    <a:pt x="6285103" y="4815586"/>
                  </a:lnTo>
                  <a:cubicBezTo>
                    <a:pt x="6290183" y="4823333"/>
                    <a:pt x="6290564" y="4833366"/>
                    <a:pt x="6286119" y="4841494"/>
                  </a:cubicBezTo>
                  <a:cubicBezTo>
                    <a:pt x="6281674" y="4849622"/>
                    <a:pt x="6273165" y="4854829"/>
                    <a:pt x="6263767" y="4854829"/>
                  </a:cubicBezTo>
                  <a:lnTo>
                    <a:pt x="26797" y="4854829"/>
                  </a:lnTo>
                  <a:cubicBezTo>
                    <a:pt x="17526" y="4854829"/>
                    <a:pt x="8890" y="4849749"/>
                    <a:pt x="4445" y="4841494"/>
                  </a:cubicBezTo>
                  <a:cubicBezTo>
                    <a:pt x="0" y="4833239"/>
                    <a:pt x="381" y="4823333"/>
                    <a:pt x="5461" y="4815586"/>
                  </a:cubicBezTo>
                  <a:moveTo>
                    <a:pt x="48133" y="4843272"/>
                  </a:moveTo>
                  <a:lnTo>
                    <a:pt x="26797" y="4829429"/>
                  </a:lnTo>
                  <a:lnTo>
                    <a:pt x="26797" y="4804029"/>
                  </a:lnTo>
                  <a:lnTo>
                    <a:pt x="6263767" y="4804029"/>
                  </a:lnTo>
                  <a:lnTo>
                    <a:pt x="6263767" y="4829429"/>
                  </a:lnTo>
                  <a:lnTo>
                    <a:pt x="6242431" y="4843272"/>
                  </a:lnTo>
                  <a:lnTo>
                    <a:pt x="3123946" y="39243"/>
                  </a:lnTo>
                  <a:lnTo>
                    <a:pt x="3145282" y="25400"/>
                  </a:lnTo>
                  <a:lnTo>
                    <a:pt x="3166618" y="39243"/>
                  </a:lnTo>
                  <a:lnTo>
                    <a:pt x="48133" y="4843272"/>
                  </a:lnTo>
                  <a:close/>
                </a:path>
              </a:pathLst>
            </a:custGeom>
            <a:solidFill>
              <a:srgbClr val="2B522D"/>
            </a:solidFill>
          </p:spPr>
        </p:sp>
        <p:sp>
          <p:nvSpPr>
            <p:cNvPr name="TextBox 10" id="10"/>
            <p:cNvSpPr txBox="true"/>
            <p:nvPr/>
          </p:nvSpPr>
          <p:spPr>
            <a:xfrm>
              <a:off x="0" y="-66675"/>
              <a:ext cx="6287828" cy="4921487"/>
            </a:xfrm>
            <a:prstGeom prst="rect">
              <a:avLst/>
            </a:prstGeom>
          </p:spPr>
          <p:txBody>
            <a:bodyPr anchor="ctr" rtlCol="false" tIns="50800" lIns="50800" bIns="50800" rIns="50800"/>
            <a:lstStyle/>
            <a:p>
              <a:pPr algn="ctr" marL="0" indent="0" lvl="0">
                <a:lnSpc>
                  <a:spcPts val="3600"/>
                </a:lnSpc>
              </a:pPr>
              <a:r>
                <a:rPr lang="en-US" b="true" sz="3000">
                  <a:solidFill>
                    <a:srgbClr val="F2F2F2"/>
                  </a:solidFill>
                  <a:latin typeface="Arial Bold"/>
                  <a:ea typeface="Arial Bold"/>
                  <a:cs typeface="Arial Bold"/>
                  <a:sym typeface="Arial Bold"/>
                </a:rPr>
                <a:t>Cepo </a:t>
              </a:r>
            </a:p>
            <a:p>
              <a:pPr algn="ctr" marL="0" indent="0" lvl="0">
                <a:lnSpc>
                  <a:spcPts val="3600"/>
                </a:lnSpc>
              </a:pPr>
              <a:r>
                <a:rPr lang="en-US" b="true" sz="3000">
                  <a:solidFill>
                    <a:srgbClr val="2C2C2C"/>
                  </a:solidFill>
                  <a:latin typeface="Arial Bold"/>
                  <a:ea typeface="Arial Bold"/>
                  <a:cs typeface="Arial Bold"/>
                  <a:sym typeface="Arial Bold"/>
                </a:rPr>
                <a:t>Poseer parte de una empresa</a:t>
              </a:r>
            </a:p>
          </p:txBody>
        </p:sp>
      </p:grpSp>
      <p:grpSp>
        <p:nvGrpSpPr>
          <p:cNvPr name="Group 11" id="11"/>
          <p:cNvGrpSpPr/>
          <p:nvPr/>
        </p:nvGrpSpPr>
        <p:grpSpPr>
          <a:xfrm rot="0">
            <a:off x="10800213" y="2969811"/>
            <a:ext cx="4848936" cy="3641109"/>
            <a:chOff x="0" y="0"/>
            <a:chExt cx="6465248" cy="4854812"/>
          </a:xfrm>
        </p:grpSpPr>
        <p:sp>
          <p:nvSpPr>
            <p:cNvPr name="Freeform 12" id="12"/>
            <p:cNvSpPr/>
            <p:nvPr/>
          </p:nvSpPr>
          <p:spPr>
            <a:xfrm flipH="false" flipV="false" rot="0">
              <a:off x="25400" y="25400"/>
              <a:ext cx="6414389" cy="4804029"/>
            </a:xfrm>
            <a:custGeom>
              <a:avLst/>
              <a:gdLst/>
              <a:ahLst/>
              <a:cxnLst/>
              <a:rect r="r" b="b" t="t" l="l"/>
              <a:pathLst>
                <a:path h="4804029" w="6414389">
                  <a:moveTo>
                    <a:pt x="0" y="4804029"/>
                  </a:moveTo>
                  <a:lnTo>
                    <a:pt x="3207258" y="0"/>
                  </a:lnTo>
                  <a:lnTo>
                    <a:pt x="6414389" y="4804029"/>
                  </a:lnTo>
                  <a:close/>
                </a:path>
              </a:pathLst>
            </a:custGeom>
            <a:solidFill>
              <a:srgbClr val="70C573"/>
            </a:solidFill>
          </p:spPr>
        </p:sp>
        <p:sp>
          <p:nvSpPr>
            <p:cNvPr name="Freeform 13" id="13"/>
            <p:cNvSpPr/>
            <p:nvPr/>
          </p:nvSpPr>
          <p:spPr>
            <a:xfrm flipH="false" flipV="false" rot="0">
              <a:off x="-1270" y="0"/>
              <a:ext cx="6467983" cy="4854829"/>
            </a:xfrm>
            <a:custGeom>
              <a:avLst/>
              <a:gdLst/>
              <a:ahLst/>
              <a:cxnLst/>
              <a:rect r="r" b="b" t="t" l="l"/>
              <a:pathLst>
                <a:path h="4854829" w="6467983">
                  <a:moveTo>
                    <a:pt x="5588" y="4815332"/>
                  </a:moveTo>
                  <a:lnTo>
                    <a:pt x="3212719" y="11303"/>
                  </a:lnTo>
                  <a:cubicBezTo>
                    <a:pt x="3217418" y="4191"/>
                    <a:pt x="3225419" y="0"/>
                    <a:pt x="3233801" y="0"/>
                  </a:cubicBezTo>
                  <a:cubicBezTo>
                    <a:pt x="3242183" y="0"/>
                    <a:pt x="3250184" y="4191"/>
                    <a:pt x="3254883" y="11303"/>
                  </a:cubicBezTo>
                  <a:lnTo>
                    <a:pt x="6462268" y="4815332"/>
                  </a:lnTo>
                  <a:cubicBezTo>
                    <a:pt x="6467475" y="4823079"/>
                    <a:pt x="6467983" y="4833112"/>
                    <a:pt x="6463538" y="4841367"/>
                  </a:cubicBezTo>
                  <a:cubicBezTo>
                    <a:pt x="6459093" y="4849622"/>
                    <a:pt x="6450457" y="4854829"/>
                    <a:pt x="6441186" y="4854829"/>
                  </a:cubicBezTo>
                  <a:lnTo>
                    <a:pt x="26670" y="4854829"/>
                  </a:lnTo>
                  <a:cubicBezTo>
                    <a:pt x="17272" y="4854829"/>
                    <a:pt x="8636" y="4849622"/>
                    <a:pt x="4318" y="4841367"/>
                  </a:cubicBezTo>
                  <a:cubicBezTo>
                    <a:pt x="0" y="4833112"/>
                    <a:pt x="381" y="4823079"/>
                    <a:pt x="5588" y="4815332"/>
                  </a:cubicBezTo>
                  <a:moveTo>
                    <a:pt x="47879" y="4843526"/>
                  </a:moveTo>
                  <a:lnTo>
                    <a:pt x="26670" y="4829429"/>
                  </a:lnTo>
                  <a:lnTo>
                    <a:pt x="26670" y="4804029"/>
                  </a:lnTo>
                  <a:lnTo>
                    <a:pt x="6441059" y="4804029"/>
                  </a:lnTo>
                  <a:lnTo>
                    <a:pt x="6441059" y="4829429"/>
                  </a:lnTo>
                  <a:lnTo>
                    <a:pt x="6419977" y="4843526"/>
                  </a:lnTo>
                  <a:lnTo>
                    <a:pt x="3212719" y="39497"/>
                  </a:lnTo>
                  <a:lnTo>
                    <a:pt x="3233928" y="25400"/>
                  </a:lnTo>
                  <a:lnTo>
                    <a:pt x="3255010" y="39497"/>
                  </a:lnTo>
                  <a:lnTo>
                    <a:pt x="47752" y="4843526"/>
                  </a:lnTo>
                  <a:close/>
                </a:path>
              </a:pathLst>
            </a:custGeom>
            <a:solidFill>
              <a:srgbClr val="2B522D"/>
            </a:solidFill>
          </p:spPr>
        </p:sp>
        <p:sp>
          <p:nvSpPr>
            <p:cNvPr name="TextBox 14" id="14"/>
            <p:cNvSpPr txBox="true"/>
            <p:nvPr/>
          </p:nvSpPr>
          <p:spPr>
            <a:xfrm>
              <a:off x="0" y="-66675"/>
              <a:ext cx="6465248" cy="4921487"/>
            </a:xfrm>
            <a:prstGeom prst="rect">
              <a:avLst/>
            </a:prstGeom>
          </p:spPr>
          <p:txBody>
            <a:bodyPr anchor="ctr" rtlCol="false" tIns="50800" lIns="50800" bIns="50800" rIns="50800"/>
            <a:lstStyle/>
            <a:p>
              <a:pPr algn="ctr" marL="0" indent="0" lvl="0">
                <a:lnSpc>
                  <a:spcPts val="3600"/>
                </a:lnSpc>
              </a:pPr>
              <a:r>
                <a:rPr lang="en-US" b="true" sz="3000">
                  <a:solidFill>
                    <a:srgbClr val="F2F2F2"/>
                  </a:solidFill>
                  <a:latin typeface="Arial Bold"/>
                  <a:ea typeface="Arial Bold"/>
                  <a:cs typeface="Arial Bold"/>
                  <a:sym typeface="Arial Bold"/>
                </a:rPr>
                <a:t>Fondos</a:t>
              </a:r>
            </a:p>
            <a:p>
              <a:pPr algn="ctr" marL="0" indent="0" lvl="0">
                <a:lnSpc>
                  <a:spcPts val="3600"/>
                </a:lnSpc>
              </a:pPr>
              <a:r>
                <a:rPr lang="en-US" b="true" sz="3000">
                  <a:solidFill>
                    <a:srgbClr val="F2F2F2"/>
                  </a:solidFill>
                  <a:latin typeface="Arial Bold"/>
                  <a:ea typeface="Arial Bold"/>
                  <a:cs typeface="Arial Bold"/>
                  <a:sym typeface="Arial Bold"/>
                </a:rPr>
                <a:t>mutuos</a:t>
              </a:r>
            </a:p>
            <a:p>
              <a:pPr algn="ctr" marL="0" indent="0" lvl="0">
                <a:lnSpc>
                  <a:spcPts val="3600"/>
                </a:lnSpc>
              </a:pPr>
              <a:r>
                <a:rPr lang="en-US" b="true" sz="3000">
                  <a:solidFill>
                    <a:srgbClr val="000000"/>
                  </a:solidFill>
                  <a:latin typeface="Arial Bold"/>
                  <a:ea typeface="Arial Bold"/>
                  <a:cs typeface="Arial Bold"/>
                  <a:sym typeface="Arial Bold"/>
                </a:rPr>
                <a:t>Junte su dinero con el de otros para invertir</a:t>
              </a:r>
            </a:p>
          </p:txBody>
        </p:sp>
      </p:grpSp>
      <p:grpSp>
        <p:nvGrpSpPr>
          <p:cNvPr name="Group 15" id="15"/>
          <p:cNvGrpSpPr/>
          <p:nvPr/>
        </p:nvGrpSpPr>
        <p:grpSpPr>
          <a:xfrm rot="0">
            <a:off x="6362985" y="3046579"/>
            <a:ext cx="4848936" cy="3641109"/>
            <a:chOff x="0" y="0"/>
            <a:chExt cx="6465248" cy="4854812"/>
          </a:xfrm>
        </p:grpSpPr>
        <p:sp>
          <p:nvSpPr>
            <p:cNvPr name="Freeform 16" id="16"/>
            <p:cNvSpPr/>
            <p:nvPr/>
          </p:nvSpPr>
          <p:spPr>
            <a:xfrm flipH="false" flipV="false" rot="0">
              <a:off x="25400" y="25400"/>
              <a:ext cx="6414389" cy="4804029"/>
            </a:xfrm>
            <a:custGeom>
              <a:avLst/>
              <a:gdLst/>
              <a:ahLst/>
              <a:cxnLst/>
              <a:rect r="r" b="b" t="t" l="l"/>
              <a:pathLst>
                <a:path h="4804029" w="6414389">
                  <a:moveTo>
                    <a:pt x="0" y="0"/>
                  </a:moveTo>
                  <a:lnTo>
                    <a:pt x="6414389" y="0"/>
                  </a:lnTo>
                  <a:lnTo>
                    <a:pt x="3207258" y="4804029"/>
                  </a:lnTo>
                  <a:close/>
                </a:path>
              </a:pathLst>
            </a:custGeom>
            <a:solidFill>
              <a:srgbClr val="70C573"/>
            </a:solidFill>
          </p:spPr>
        </p:sp>
        <p:sp>
          <p:nvSpPr>
            <p:cNvPr name="Freeform 17" id="17"/>
            <p:cNvSpPr/>
            <p:nvPr/>
          </p:nvSpPr>
          <p:spPr>
            <a:xfrm flipH="false" flipV="false" rot="0">
              <a:off x="-1397" y="0"/>
              <a:ext cx="6467856" cy="4854829"/>
            </a:xfrm>
            <a:custGeom>
              <a:avLst/>
              <a:gdLst/>
              <a:ahLst/>
              <a:cxnLst/>
              <a:rect r="r" b="b" t="t" l="l"/>
              <a:pathLst>
                <a:path h="4854829" w="6467856">
                  <a:moveTo>
                    <a:pt x="26797" y="0"/>
                  </a:moveTo>
                  <a:lnTo>
                    <a:pt x="6441186" y="0"/>
                  </a:lnTo>
                  <a:cubicBezTo>
                    <a:pt x="6450584" y="0"/>
                    <a:pt x="6459220" y="5207"/>
                    <a:pt x="6463538" y="13462"/>
                  </a:cubicBezTo>
                  <a:cubicBezTo>
                    <a:pt x="6467856" y="21717"/>
                    <a:pt x="6467475" y="31750"/>
                    <a:pt x="6462268" y="39497"/>
                  </a:cubicBezTo>
                  <a:lnTo>
                    <a:pt x="3255137" y="4843526"/>
                  </a:lnTo>
                  <a:cubicBezTo>
                    <a:pt x="3250438" y="4850638"/>
                    <a:pt x="3242437" y="4854829"/>
                    <a:pt x="3234055" y="4854829"/>
                  </a:cubicBezTo>
                  <a:cubicBezTo>
                    <a:pt x="3225673" y="4854829"/>
                    <a:pt x="3217672" y="4850638"/>
                    <a:pt x="3212973" y="4843526"/>
                  </a:cubicBezTo>
                  <a:lnTo>
                    <a:pt x="5715" y="39497"/>
                  </a:lnTo>
                  <a:cubicBezTo>
                    <a:pt x="508" y="31750"/>
                    <a:pt x="0" y="21717"/>
                    <a:pt x="4445" y="13462"/>
                  </a:cubicBezTo>
                  <a:cubicBezTo>
                    <a:pt x="8890" y="5207"/>
                    <a:pt x="17399" y="0"/>
                    <a:pt x="26797" y="0"/>
                  </a:cubicBezTo>
                  <a:moveTo>
                    <a:pt x="26797" y="50800"/>
                  </a:moveTo>
                  <a:lnTo>
                    <a:pt x="26797" y="25400"/>
                  </a:lnTo>
                  <a:lnTo>
                    <a:pt x="47879" y="11303"/>
                  </a:lnTo>
                  <a:lnTo>
                    <a:pt x="3255137" y="4815332"/>
                  </a:lnTo>
                  <a:lnTo>
                    <a:pt x="3234055" y="4829429"/>
                  </a:lnTo>
                  <a:lnTo>
                    <a:pt x="3212973" y="4815332"/>
                  </a:lnTo>
                  <a:lnTo>
                    <a:pt x="6420104" y="11303"/>
                  </a:lnTo>
                  <a:lnTo>
                    <a:pt x="6441186" y="25400"/>
                  </a:lnTo>
                  <a:lnTo>
                    <a:pt x="6441186" y="50800"/>
                  </a:lnTo>
                  <a:lnTo>
                    <a:pt x="26797" y="50800"/>
                  </a:lnTo>
                  <a:close/>
                </a:path>
              </a:pathLst>
            </a:custGeom>
            <a:solidFill>
              <a:srgbClr val="2B522D"/>
            </a:solidFill>
          </p:spPr>
        </p:sp>
        <p:sp>
          <p:nvSpPr>
            <p:cNvPr name="TextBox 18" id="18"/>
            <p:cNvSpPr txBox="true"/>
            <p:nvPr/>
          </p:nvSpPr>
          <p:spPr>
            <a:xfrm>
              <a:off x="0" y="-66675"/>
              <a:ext cx="6465248" cy="4921487"/>
            </a:xfrm>
            <a:prstGeom prst="rect">
              <a:avLst/>
            </a:prstGeom>
          </p:spPr>
          <p:txBody>
            <a:bodyPr anchor="ctr" rtlCol="false" tIns="50800" lIns="50800" bIns="50800" rIns="50800"/>
            <a:lstStyle/>
            <a:p>
              <a:pPr algn="ctr" marL="0" indent="0" lvl="0">
                <a:lnSpc>
                  <a:spcPts val="3600"/>
                </a:lnSpc>
              </a:pPr>
              <a:r>
                <a:rPr lang="en-US" b="true" sz="3000">
                  <a:solidFill>
                    <a:srgbClr val="F2F2F2"/>
                  </a:solidFill>
                  <a:latin typeface="Arial Bold"/>
                  <a:ea typeface="Arial Bold"/>
                  <a:cs typeface="Arial Bold"/>
                  <a:sym typeface="Arial Bold"/>
                </a:rPr>
                <a:t>Cautiverio </a:t>
              </a:r>
            </a:p>
            <a:p>
              <a:pPr algn="ctr" marL="0" indent="0" lvl="0">
                <a:lnSpc>
                  <a:spcPts val="3600"/>
                </a:lnSpc>
              </a:pPr>
              <a:r>
                <a:rPr lang="en-US" b="true" sz="3000">
                  <a:solidFill>
                    <a:srgbClr val="2C2C2C"/>
                  </a:solidFill>
                  <a:latin typeface="Arial Bold"/>
                  <a:ea typeface="Arial Bold"/>
                  <a:cs typeface="Arial Bold"/>
                  <a:sym typeface="Arial Bold"/>
                </a:rPr>
                <a:t>Presta tu dinero y recupéralo con intereses</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DAGqn9inRvw</dc:identifier>
  <dcterms:modified xsi:type="dcterms:W3CDTF">2011-08-01T06:04:30Z</dcterms:modified>
  <cp:revision>1</cp:revision>
  <dc:title>Sub module 3.pptx</dc:title>
</cp:coreProperties>
</file>